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sldIdLst>
    <p:sldId id="256" r:id="rId5"/>
    <p:sldId id="345" r:id="rId6"/>
    <p:sldId id="349" r:id="rId7"/>
    <p:sldId id="347" r:id="rId8"/>
    <p:sldId id="346" r:id="rId9"/>
    <p:sldId id="339" r:id="rId10"/>
    <p:sldId id="348" r:id="rId11"/>
    <p:sldId id="294" r:id="rId12"/>
    <p:sldId id="350" r:id="rId13"/>
    <p:sldId id="331"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3"/>
    <p:restoredTop sz="94014"/>
  </p:normalViewPr>
  <p:slideViewPr>
    <p:cSldViewPr snapToGrid="0">
      <p:cViewPr varScale="1">
        <p:scale>
          <a:sx n="73" d="100"/>
          <a:sy n="73" d="100"/>
        </p:scale>
        <p:origin x="20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99E42-805C-914C-8FDC-9D6D65AF1D50}" type="datetimeFigureOut">
              <a:rPr lang="de-DE" smtClean="0"/>
              <a:t>06.09.23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75875-E7C0-F648-B5C0-28FF458C0161}" type="slidenum">
              <a:rPr lang="de-DE" smtClean="0"/>
              <a:t>‹Nr.›</a:t>
            </a:fld>
            <a:endParaRPr lang="de-DE"/>
          </a:p>
        </p:txBody>
      </p:sp>
    </p:spTree>
    <p:extLst>
      <p:ext uri="{BB962C8B-B14F-4D97-AF65-F5344CB8AC3E}">
        <p14:creationId xmlns:p14="http://schemas.microsoft.com/office/powerpoint/2010/main" val="423911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4C23-0387-BF47-A64D-79CEAF01C2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B9C4B5E-C39E-E740-BC9F-8177BAF7E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02EF1DC-4261-7048-89EB-7607BF2C2513}"/>
              </a:ext>
            </a:extLst>
          </p:cNvPr>
          <p:cNvSpPr>
            <a:spLocks noGrp="1"/>
          </p:cNvSpPr>
          <p:nvPr>
            <p:ph type="dt" sz="half" idx="10"/>
          </p:nvPr>
        </p:nvSpPr>
        <p:spPr/>
        <p:txBody>
          <a:bodyPr/>
          <a:lstStyle/>
          <a:p>
            <a:fld id="{7BCA0322-7FFC-2E40-BE17-76339FDBAD7F}" type="datetime1">
              <a:rPr lang="de-CH" smtClean="0"/>
              <a:t>06.09.23</a:t>
            </a:fld>
            <a:endParaRPr lang="de-DE"/>
          </a:p>
        </p:txBody>
      </p:sp>
      <p:sp>
        <p:nvSpPr>
          <p:cNvPr id="5" name="Fußzeilenplatzhalter 4">
            <a:extLst>
              <a:ext uri="{FF2B5EF4-FFF2-40B4-BE49-F238E27FC236}">
                <a16:creationId xmlns:a16="http://schemas.microsoft.com/office/drawing/2014/main" id="{4E037659-8581-AA40-96A8-1FA379844298}"/>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6" name="Foliennummernplatzhalter 5">
            <a:extLst>
              <a:ext uri="{FF2B5EF4-FFF2-40B4-BE49-F238E27FC236}">
                <a16:creationId xmlns:a16="http://schemas.microsoft.com/office/drawing/2014/main" id="{50522C55-63C3-6E45-9DCA-C05051A818F0}"/>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141011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7309C-AA63-344A-946A-29F65FCFE01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F627F25-86A7-934E-922D-82478668A50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E9FBE9-EE02-8549-9F23-345E98485795}"/>
              </a:ext>
            </a:extLst>
          </p:cNvPr>
          <p:cNvSpPr>
            <a:spLocks noGrp="1"/>
          </p:cNvSpPr>
          <p:nvPr>
            <p:ph type="dt" sz="half" idx="10"/>
          </p:nvPr>
        </p:nvSpPr>
        <p:spPr/>
        <p:txBody>
          <a:bodyPr/>
          <a:lstStyle/>
          <a:p>
            <a:fld id="{3A0F6EF1-FFEF-DA4C-B49B-D186FD0F29B3}" type="datetime1">
              <a:rPr lang="de-CH" smtClean="0"/>
              <a:t>06.09.23</a:t>
            </a:fld>
            <a:endParaRPr lang="de-DE"/>
          </a:p>
        </p:txBody>
      </p:sp>
      <p:sp>
        <p:nvSpPr>
          <p:cNvPr id="5" name="Fußzeilenplatzhalter 4">
            <a:extLst>
              <a:ext uri="{FF2B5EF4-FFF2-40B4-BE49-F238E27FC236}">
                <a16:creationId xmlns:a16="http://schemas.microsoft.com/office/drawing/2014/main" id="{C7AC960A-4393-E64E-8ACC-795FEB30E212}"/>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6" name="Foliennummernplatzhalter 5">
            <a:extLst>
              <a:ext uri="{FF2B5EF4-FFF2-40B4-BE49-F238E27FC236}">
                <a16:creationId xmlns:a16="http://schemas.microsoft.com/office/drawing/2014/main" id="{73E64FA9-1085-FD4B-A6FA-CB24583FA06B}"/>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102803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1183CC7-1233-5D4C-A856-D4E7FE487DE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086C95-2C47-CB4C-AF6B-81C2D4EE2AD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93B160-4C87-5D42-A533-AD3BDE04A8F7}"/>
              </a:ext>
            </a:extLst>
          </p:cNvPr>
          <p:cNvSpPr>
            <a:spLocks noGrp="1"/>
          </p:cNvSpPr>
          <p:nvPr>
            <p:ph type="dt" sz="half" idx="10"/>
          </p:nvPr>
        </p:nvSpPr>
        <p:spPr/>
        <p:txBody>
          <a:bodyPr/>
          <a:lstStyle/>
          <a:p>
            <a:fld id="{F53022F2-7B22-8B46-B0F2-759E2128C920}" type="datetime1">
              <a:rPr lang="de-CH" smtClean="0"/>
              <a:t>06.09.23</a:t>
            </a:fld>
            <a:endParaRPr lang="de-DE"/>
          </a:p>
        </p:txBody>
      </p:sp>
      <p:sp>
        <p:nvSpPr>
          <p:cNvPr id="5" name="Fußzeilenplatzhalter 4">
            <a:extLst>
              <a:ext uri="{FF2B5EF4-FFF2-40B4-BE49-F238E27FC236}">
                <a16:creationId xmlns:a16="http://schemas.microsoft.com/office/drawing/2014/main" id="{F55B7017-5851-8540-96F6-5F9AFBF7CC7D}"/>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6" name="Foliennummernplatzhalter 5">
            <a:extLst>
              <a:ext uri="{FF2B5EF4-FFF2-40B4-BE49-F238E27FC236}">
                <a16:creationId xmlns:a16="http://schemas.microsoft.com/office/drawing/2014/main" id="{1109F84C-35A0-134D-A190-C7FC4286F3DE}"/>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251774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B7D99-2403-1647-9311-1039A2D2926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312D95-7F7F-6847-966F-DC7FBBC5E5A8}"/>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p>
        </p:txBody>
      </p:sp>
      <p:sp>
        <p:nvSpPr>
          <p:cNvPr id="4" name="Datumsplatzhalter 3">
            <a:extLst>
              <a:ext uri="{FF2B5EF4-FFF2-40B4-BE49-F238E27FC236}">
                <a16:creationId xmlns:a16="http://schemas.microsoft.com/office/drawing/2014/main" id="{46F77461-C841-734E-8649-BA50BFDAE328}"/>
              </a:ext>
            </a:extLst>
          </p:cNvPr>
          <p:cNvSpPr>
            <a:spLocks noGrp="1"/>
          </p:cNvSpPr>
          <p:nvPr>
            <p:ph type="dt" sz="half" idx="10"/>
          </p:nvPr>
        </p:nvSpPr>
        <p:spPr/>
        <p:txBody>
          <a:bodyPr/>
          <a:lstStyle/>
          <a:p>
            <a:fld id="{A8C14BAF-3482-BB4C-A7D3-9AB15A4CC8E4}" type="datetime1">
              <a:rPr lang="de-CH" smtClean="0"/>
              <a:t>06.09.23</a:t>
            </a:fld>
            <a:endParaRPr lang="de-DE"/>
          </a:p>
        </p:txBody>
      </p:sp>
      <p:sp>
        <p:nvSpPr>
          <p:cNvPr id="5" name="Fußzeilenplatzhalter 4">
            <a:extLst>
              <a:ext uri="{FF2B5EF4-FFF2-40B4-BE49-F238E27FC236}">
                <a16:creationId xmlns:a16="http://schemas.microsoft.com/office/drawing/2014/main" id="{27D3CD04-244E-EB43-8858-CA2D54995E02}"/>
              </a:ext>
            </a:extLst>
          </p:cNvPr>
          <p:cNvSpPr>
            <a:spLocks noGrp="1"/>
          </p:cNvSpPr>
          <p:nvPr>
            <p:ph type="ftr" sz="quarter" idx="11"/>
          </p:nvPr>
        </p:nvSpPr>
        <p:spPr/>
        <p:txBody>
          <a:bodyPr/>
          <a:lstStyle/>
          <a:p>
            <a:r>
              <a:rPr lang="de-DE" dirty="0"/>
              <a:t>Präsentation Geschäftsführung Stiftung Zugang B - Katharina </a:t>
            </a:r>
            <a:r>
              <a:rPr lang="de-DE" dirty="0" err="1"/>
              <a:t>Wespi</a:t>
            </a:r>
            <a:r>
              <a:rPr lang="de-DE" dirty="0"/>
              <a:t> und Dr. phil. Lukas Zürcher</a:t>
            </a:r>
          </a:p>
        </p:txBody>
      </p:sp>
      <p:sp>
        <p:nvSpPr>
          <p:cNvPr id="6" name="Foliennummernplatzhalter 5">
            <a:extLst>
              <a:ext uri="{FF2B5EF4-FFF2-40B4-BE49-F238E27FC236}">
                <a16:creationId xmlns:a16="http://schemas.microsoft.com/office/drawing/2014/main" id="{1D50BDE0-91C0-EB47-B2E7-0A7A7709CC69}"/>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415223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90E63-FAEA-4249-8098-473719983B8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A863ABF-A781-B441-879F-163C50838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3389D99-4D45-6D43-8C84-CEE45CDBD48A}"/>
              </a:ext>
            </a:extLst>
          </p:cNvPr>
          <p:cNvSpPr>
            <a:spLocks noGrp="1"/>
          </p:cNvSpPr>
          <p:nvPr>
            <p:ph type="dt" sz="half" idx="10"/>
          </p:nvPr>
        </p:nvSpPr>
        <p:spPr/>
        <p:txBody>
          <a:bodyPr/>
          <a:lstStyle/>
          <a:p>
            <a:fld id="{17931A2E-52AE-264C-B66D-C82375F4291B}" type="datetime1">
              <a:rPr lang="de-CH" smtClean="0"/>
              <a:t>06.09.23</a:t>
            </a:fld>
            <a:endParaRPr lang="de-DE"/>
          </a:p>
        </p:txBody>
      </p:sp>
      <p:sp>
        <p:nvSpPr>
          <p:cNvPr id="5" name="Fußzeilenplatzhalter 4">
            <a:extLst>
              <a:ext uri="{FF2B5EF4-FFF2-40B4-BE49-F238E27FC236}">
                <a16:creationId xmlns:a16="http://schemas.microsoft.com/office/drawing/2014/main" id="{9BB416A7-03A0-004B-B9A1-46C8D93D6657}"/>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6" name="Foliennummernplatzhalter 5">
            <a:extLst>
              <a:ext uri="{FF2B5EF4-FFF2-40B4-BE49-F238E27FC236}">
                <a16:creationId xmlns:a16="http://schemas.microsoft.com/office/drawing/2014/main" id="{EB1EC77C-055B-0A41-8BF4-3DA2299289CF}"/>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418648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73D5E-9B8F-6E49-A52C-F3D8627EFA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1E8AFC-2613-2343-991C-A812CC9C5FC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A66BDD0-5FEA-E54E-A80C-F0D2E20A92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681E00E-D8E5-DE45-95D2-386400F63D40}"/>
              </a:ext>
            </a:extLst>
          </p:cNvPr>
          <p:cNvSpPr>
            <a:spLocks noGrp="1"/>
          </p:cNvSpPr>
          <p:nvPr>
            <p:ph type="dt" sz="half" idx="10"/>
          </p:nvPr>
        </p:nvSpPr>
        <p:spPr/>
        <p:txBody>
          <a:bodyPr/>
          <a:lstStyle/>
          <a:p>
            <a:fld id="{91EE19C0-369F-1849-9713-8A8115D4C0DA}" type="datetime1">
              <a:rPr lang="de-CH" smtClean="0"/>
              <a:t>06.09.23</a:t>
            </a:fld>
            <a:endParaRPr lang="de-DE"/>
          </a:p>
        </p:txBody>
      </p:sp>
      <p:sp>
        <p:nvSpPr>
          <p:cNvPr id="6" name="Fußzeilenplatzhalter 5">
            <a:extLst>
              <a:ext uri="{FF2B5EF4-FFF2-40B4-BE49-F238E27FC236}">
                <a16:creationId xmlns:a16="http://schemas.microsoft.com/office/drawing/2014/main" id="{03A1A0AF-46DE-7343-AEE9-D0D044054E7C}"/>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7" name="Foliennummernplatzhalter 6">
            <a:extLst>
              <a:ext uri="{FF2B5EF4-FFF2-40B4-BE49-F238E27FC236}">
                <a16:creationId xmlns:a16="http://schemas.microsoft.com/office/drawing/2014/main" id="{E455B5CF-A9CA-9B48-99AC-80D1CF066B09}"/>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428896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893FD-526D-6C41-9C48-51132672949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DF612B8-EBB0-9C41-97D1-D06DB0E8F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0059938-3BD9-F045-ABE5-395A0F21B90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DA1602-9786-8246-AC76-7E29E179F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93E2385-7E70-714B-B17F-DBEEF13C50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CE2EDE7-9398-9D49-B872-A2D200417B9B}"/>
              </a:ext>
            </a:extLst>
          </p:cNvPr>
          <p:cNvSpPr>
            <a:spLocks noGrp="1"/>
          </p:cNvSpPr>
          <p:nvPr>
            <p:ph type="dt" sz="half" idx="10"/>
          </p:nvPr>
        </p:nvSpPr>
        <p:spPr/>
        <p:txBody>
          <a:bodyPr/>
          <a:lstStyle/>
          <a:p>
            <a:fld id="{C7B65A1B-8AA3-924E-82E1-0C3F0BCCEFE4}" type="datetime1">
              <a:rPr lang="de-CH" smtClean="0"/>
              <a:t>06.09.23</a:t>
            </a:fld>
            <a:endParaRPr lang="de-DE"/>
          </a:p>
        </p:txBody>
      </p:sp>
      <p:sp>
        <p:nvSpPr>
          <p:cNvPr id="8" name="Fußzeilenplatzhalter 7">
            <a:extLst>
              <a:ext uri="{FF2B5EF4-FFF2-40B4-BE49-F238E27FC236}">
                <a16:creationId xmlns:a16="http://schemas.microsoft.com/office/drawing/2014/main" id="{DB1AAAE8-4457-CA44-8E16-A03EB036ED25}"/>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9" name="Foliennummernplatzhalter 8">
            <a:extLst>
              <a:ext uri="{FF2B5EF4-FFF2-40B4-BE49-F238E27FC236}">
                <a16:creationId xmlns:a16="http://schemas.microsoft.com/office/drawing/2014/main" id="{7F535CED-0B03-E844-9DD8-598AC7D7DE31}"/>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393445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6DBF2-BA07-BF4D-A61B-D04F7228DF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41FF628-F703-104C-9F3A-CAF0116255B7}"/>
              </a:ext>
            </a:extLst>
          </p:cNvPr>
          <p:cNvSpPr>
            <a:spLocks noGrp="1"/>
          </p:cNvSpPr>
          <p:nvPr>
            <p:ph type="dt" sz="half" idx="10"/>
          </p:nvPr>
        </p:nvSpPr>
        <p:spPr/>
        <p:txBody>
          <a:bodyPr/>
          <a:lstStyle/>
          <a:p>
            <a:fld id="{E5DBFE10-039A-A14A-A940-D9859EDEAA4B}" type="datetime1">
              <a:rPr lang="de-CH" smtClean="0"/>
              <a:t>06.09.23</a:t>
            </a:fld>
            <a:endParaRPr lang="de-DE"/>
          </a:p>
        </p:txBody>
      </p:sp>
      <p:sp>
        <p:nvSpPr>
          <p:cNvPr id="4" name="Fußzeilenplatzhalter 3">
            <a:extLst>
              <a:ext uri="{FF2B5EF4-FFF2-40B4-BE49-F238E27FC236}">
                <a16:creationId xmlns:a16="http://schemas.microsoft.com/office/drawing/2014/main" id="{24720445-3CE8-F342-A444-26BAE44903A3}"/>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5" name="Foliennummernplatzhalter 4">
            <a:extLst>
              <a:ext uri="{FF2B5EF4-FFF2-40B4-BE49-F238E27FC236}">
                <a16:creationId xmlns:a16="http://schemas.microsoft.com/office/drawing/2014/main" id="{CAE228A5-BB85-1141-9686-5A4F0619DD36}"/>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419841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6048C7-8856-BB4F-B4D6-A25ACD764EF5}"/>
              </a:ext>
            </a:extLst>
          </p:cNvPr>
          <p:cNvSpPr>
            <a:spLocks noGrp="1"/>
          </p:cNvSpPr>
          <p:nvPr>
            <p:ph type="dt" sz="half" idx="10"/>
          </p:nvPr>
        </p:nvSpPr>
        <p:spPr/>
        <p:txBody>
          <a:bodyPr/>
          <a:lstStyle/>
          <a:p>
            <a:fld id="{62AA3648-DAAC-C941-B374-566BDC6C792D}" type="datetime1">
              <a:rPr lang="de-CH" smtClean="0"/>
              <a:t>06.09.23</a:t>
            </a:fld>
            <a:endParaRPr lang="de-DE"/>
          </a:p>
        </p:txBody>
      </p:sp>
      <p:sp>
        <p:nvSpPr>
          <p:cNvPr id="3" name="Fußzeilenplatzhalter 2">
            <a:extLst>
              <a:ext uri="{FF2B5EF4-FFF2-40B4-BE49-F238E27FC236}">
                <a16:creationId xmlns:a16="http://schemas.microsoft.com/office/drawing/2014/main" id="{AD09CC12-A2C5-C241-AC05-25DCF6D400ED}"/>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4" name="Foliennummernplatzhalter 3">
            <a:extLst>
              <a:ext uri="{FF2B5EF4-FFF2-40B4-BE49-F238E27FC236}">
                <a16:creationId xmlns:a16="http://schemas.microsoft.com/office/drawing/2014/main" id="{69FB81D6-4016-7F44-939F-6DA73093A8B6}"/>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160318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977FD-6E84-3943-94B7-3101B359EBA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B8F6640-D441-FB43-A6B3-EF4F22338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C67A730-2EFD-BE41-B14C-E572A2DD8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0AC6C1-1B82-3F4F-8819-A10FF4735C51}"/>
              </a:ext>
            </a:extLst>
          </p:cNvPr>
          <p:cNvSpPr>
            <a:spLocks noGrp="1"/>
          </p:cNvSpPr>
          <p:nvPr>
            <p:ph type="dt" sz="half" idx="10"/>
          </p:nvPr>
        </p:nvSpPr>
        <p:spPr/>
        <p:txBody>
          <a:bodyPr/>
          <a:lstStyle/>
          <a:p>
            <a:fld id="{9F6DE8DD-6AD9-9049-8FCA-DCB09AD26DE4}" type="datetime1">
              <a:rPr lang="de-CH" smtClean="0"/>
              <a:t>06.09.23</a:t>
            </a:fld>
            <a:endParaRPr lang="de-DE"/>
          </a:p>
        </p:txBody>
      </p:sp>
      <p:sp>
        <p:nvSpPr>
          <p:cNvPr id="6" name="Fußzeilenplatzhalter 5">
            <a:extLst>
              <a:ext uri="{FF2B5EF4-FFF2-40B4-BE49-F238E27FC236}">
                <a16:creationId xmlns:a16="http://schemas.microsoft.com/office/drawing/2014/main" id="{596B356E-D66B-5545-BE2D-7CA0DEA30342}"/>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7" name="Foliennummernplatzhalter 6">
            <a:extLst>
              <a:ext uri="{FF2B5EF4-FFF2-40B4-BE49-F238E27FC236}">
                <a16:creationId xmlns:a16="http://schemas.microsoft.com/office/drawing/2014/main" id="{714125F9-8365-2B4A-A5CC-CB9F30FE39B1}"/>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119048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CB89F-0949-4840-8475-71F17838209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884ADD2-B86F-0B48-A5CE-374487A1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1E58210E-1C6D-864A-8CA6-95BE42352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A273F2-70B1-C04C-AB4E-DBD675A72FE6}"/>
              </a:ext>
            </a:extLst>
          </p:cNvPr>
          <p:cNvSpPr>
            <a:spLocks noGrp="1"/>
          </p:cNvSpPr>
          <p:nvPr>
            <p:ph type="dt" sz="half" idx="10"/>
          </p:nvPr>
        </p:nvSpPr>
        <p:spPr/>
        <p:txBody>
          <a:bodyPr/>
          <a:lstStyle/>
          <a:p>
            <a:fld id="{D7C6FCA3-157B-5049-A096-4746EC625DF2}" type="datetime1">
              <a:rPr lang="de-CH" smtClean="0"/>
              <a:t>06.09.23</a:t>
            </a:fld>
            <a:endParaRPr lang="de-DE"/>
          </a:p>
        </p:txBody>
      </p:sp>
      <p:sp>
        <p:nvSpPr>
          <p:cNvPr id="6" name="Fußzeilenplatzhalter 5">
            <a:extLst>
              <a:ext uri="{FF2B5EF4-FFF2-40B4-BE49-F238E27FC236}">
                <a16:creationId xmlns:a16="http://schemas.microsoft.com/office/drawing/2014/main" id="{0AC9479C-F608-3F42-B41E-6C7D44A500F7}"/>
              </a:ext>
            </a:extLst>
          </p:cNvPr>
          <p:cNvSpPr>
            <a:spLocks noGrp="1"/>
          </p:cNvSpPr>
          <p:nvPr>
            <p:ph type="ftr" sz="quarter" idx="11"/>
          </p:nvPr>
        </p:nvSpPr>
        <p:spPr/>
        <p:txBody>
          <a:bodyPr/>
          <a:lstStyle/>
          <a:p>
            <a:r>
              <a:rPr lang="de-DE"/>
              <a:t>Präsentation Geschäftsführung Stiftung Zugang B - Katharina Wespi und Dr. phil. Lukas Zürcher - Münsingen, 05.2023</a:t>
            </a:r>
          </a:p>
        </p:txBody>
      </p:sp>
      <p:sp>
        <p:nvSpPr>
          <p:cNvPr id="7" name="Foliennummernplatzhalter 6">
            <a:extLst>
              <a:ext uri="{FF2B5EF4-FFF2-40B4-BE49-F238E27FC236}">
                <a16:creationId xmlns:a16="http://schemas.microsoft.com/office/drawing/2014/main" id="{E13C1CF0-8459-E949-94A5-A14F00BA495A}"/>
              </a:ext>
            </a:extLst>
          </p:cNvPr>
          <p:cNvSpPr>
            <a:spLocks noGrp="1"/>
          </p:cNvSpPr>
          <p:nvPr>
            <p:ph type="sldNum" sz="quarter" idx="12"/>
          </p:nvPr>
        </p:nvSpPr>
        <p:spPr/>
        <p:txBody>
          <a:bodyPr/>
          <a:lstStyle/>
          <a:p>
            <a:fld id="{405BD1D7-C73A-244A-A0AE-734F5F147DC4}" type="slidenum">
              <a:rPr lang="de-DE" smtClean="0"/>
              <a:t>‹Nr.›</a:t>
            </a:fld>
            <a:endParaRPr lang="de-DE"/>
          </a:p>
        </p:txBody>
      </p:sp>
    </p:spTree>
    <p:extLst>
      <p:ext uri="{BB962C8B-B14F-4D97-AF65-F5344CB8AC3E}">
        <p14:creationId xmlns:p14="http://schemas.microsoft.com/office/powerpoint/2010/main" val="162499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9616456-DDD9-7D4C-A16F-80D3F21D7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B597042-CE17-5B4B-BF53-7C6130EED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4D0012-0C00-3A46-A9A3-B2FB08E19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5BE1-CA0C-D94E-817D-673FC998C18D}" type="datetime1">
              <a:rPr lang="de-CH" smtClean="0"/>
              <a:t>06.09.23</a:t>
            </a:fld>
            <a:endParaRPr lang="de-DE"/>
          </a:p>
        </p:txBody>
      </p:sp>
      <p:sp>
        <p:nvSpPr>
          <p:cNvPr id="5" name="Fußzeilenplatzhalter 4">
            <a:extLst>
              <a:ext uri="{FF2B5EF4-FFF2-40B4-BE49-F238E27FC236}">
                <a16:creationId xmlns:a16="http://schemas.microsoft.com/office/drawing/2014/main" id="{643B1107-4F25-1041-A9F2-9F115ABB7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Präsentation Geschäftsführung Stiftung Zugang B - Katharina </a:t>
            </a:r>
            <a:r>
              <a:rPr lang="de-DE" dirty="0" err="1"/>
              <a:t>Wespi</a:t>
            </a:r>
            <a:r>
              <a:rPr lang="de-DE" dirty="0"/>
              <a:t> und Dr. phil. Lukas Zürcher </a:t>
            </a:r>
          </a:p>
        </p:txBody>
      </p:sp>
      <p:sp>
        <p:nvSpPr>
          <p:cNvPr id="6" name="Foliennummernplatzhalter 5">
            <a:extLst>
              <a:ext uri="{FF2B5EF4-FFF2-40B4-BE49-F238E27FC236}">
                <a16:creationId xmlns:a16="http://schemas.microsoft.com/office/drawing/2014/main" id="{3E71A409-1750-F346-A6C4-12960BB66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BD1D7-C73A-244A-A0AE-734F5F147DC4}" type="slidenum">
              <a:rPr lang="de-DE" smtClean="0"/>
              <a:t>‹Nr.›</a:t>
            </a:fld>
            <a:endParaRPr lang="de-DE"/>
          </a:p>
        </p:txBody>
      </p:sp>
    </p:spTree>
    <p:extLst>
      <p:ext uri="{BB962C8B-B14F-4D97-AF65-F5344CB8AC3E}">
        <p14:creationId xmlns:p14="http://schemas.microsoft.com/office/powerpoint/2010/main" val="315980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E02E4-A4BE-FF43-9BF5-7820EFE5EC37}"/>
              </a:ext>
            </a:extLst>
          </p:cNvPr>
          <p:cNvSpPr>
            <a:spLocks noGrp="1"/>
          </p:cNvSpPr>
          <p:nvPr>
            <p:ph type="ctrTitle"/>
          </p:nvPr>
        </p:nvSpPr>
        <p:spPr>
          <a:xfrm>
            <a:off x="348343" y="1484623"/>
            <a:ext cx="11397151" cy="2387600"/>
          </a:xfrm>
        </p:spPr>
        <p:txBody>
          <a:bodyPr>
            <a:normAutofit fontScale="90000"/>
          </a:bodyPr>
          <a:lstStyle/>
          <a:p>
            <a:r>
              <a:rPr lang="de-DE" sz="4800" b="1" dirty="0">
                <a:solidFill>
                  <a:srgbClr val="03708C"/>
                </a:solidFill>
                <a:latin typeface="Lucida Sans"/>
              </a:rPr>
              <a:t>Asylsystem am Anschlag – </a:t>
            </a:r>
            <a:br>
              <a:rPr lang="de-DE" sz="4800" b="1" dirty="0">
                <a:solidFill>
                  <a:srgbClr val="03708C"/>
                </a:solidFill>
                <a:latin typeface="Lucida Sans"/>
              </a:rPr>
            </a:br>
            <a:r>
              <a:rPr lang="de-DE" sz="4800" b="1" dirty="0">
                <a:solidFill>
                  <a:srgbClr val="03708C"/>
                </a:solidFill>
                <a:latin typeface="Lucida Sans"/>
              </a:rPr>
              <a:t>was droht unter die Räder zu geraten? Kirchliche Handlungsmöglichkeiten </a:t>
            </a:r>
            <a:br>
              <a:rPr lang="de-DE" sz="4800" b="1" dirty="0">
                <a:latin typeface="Lucida Sans" panose="020B0602030504020204" pitchFamily="34" charset="77"/>
              </a:rPr>
            </a:br>
            <a:endParaRPr lang="de-DE" sz="4800" b="1" dirty="0">
              <a:solidFill>
                <a:srgbClr val="03708C"/>
              </a:solidFill>
              <a:latin typeface="Lucida Sans" panose="020B0602030504020204" pitchFamily="34" charset="77"/>
            </a:endParaRPr>
          </a:p>
        </p:txBody>
      </p:sp>
      <p:sp>
        <p:nvSpPr>
          <p:cNvPr id="3" name="Untertitel 2">
            <a:extLst>
              <a:ext uri="{FF2B5EF4-FFF2-40B4-BE49-F238E27FC236}">
                <a16:creationId xmlns:a16="http://schemas.microsoft.com/office/drawing/2014/main" id="{07E25E34-23EA-0B4A-9785-200D01A0F343}"/>
              </a:ext>
            </a:extLst>
          </p:cNvPr>
          <p:cNvSpPr>
            <a:spLocks noGrp="1"/>
          </p:cNvSpPr>
          <p:nvPr>
            <p:ph type="subTitle" idx="1"/>
          </p:nvPr>
        </p:nvSpPr>
        <p:spPr>
          <a:xfrm>
            <a:off x="1323584" y="3180668"/>
            <a:ext cx="9829800" cy="1564327"/>
          </a:xfrm>
        </p:spPr>
        <p:txBody>
          <a:bodyPr>
            <a:normAutofit/>
          </a:bodyPr>
          <a:lstStyle/>
          <a:p>
            <a:endParaRPr lang="de-DE" b="1" dirty="0">
              <a:solidFill>
                <a:srgbClr val="03708C"/>
              </a:solidFill>
              <a:latin typeface="Lucida Sans" panose="020B0602030504020204" pitchFamily="34" charset="77"/>
            </a:endParaRPr>
          </a:p>
          <a:p>
            <a:r>
              <a:rPr lang="de-DE" b="1" dirty="0">
                <a:solidFill>
                  <a:srgbClr val="03708C"/>
                </a:solidFill>
                <a:latin typeface="Lucida Sans" panose="020B0602030504020204" pitchFamily="34" charset="77"/>
              </a:rPr>
              <a:t>Perspektive der Stiftung Zugang B</a:t>
            </a:r>
          </a:p>
          <a:p>
            <a:r>
              <a:rPr lang="de-DE" b="1" dirty="0">
                <a:solidFill>
                  <a:srgbClr val="03708C"/>
                </a:solidFill>
                <a:latin typeface="Lucida Sans" panose="020B0602030504020204" pitchFamily="34" charset="77"/>
              </a:rPr>
              <a:t>Spiez, 8. September 2023</a:t>
            </a:r>
          </a:p>
        </p:txBody>
      </p:sp>
      <p:pic>
        <p:nvPicPr>
          <p:cNvPr id="9" name="Grafik 8">
            <a:extLst>
              <a:ext uri="{FF2B5EF4-FFF2-40B4-BE49-F238E27FC236}">
                <a16:creationId xmlns:a16="http://schemas.microsoft.com/office/drawing/2014/main" id="{786A42F3-684F-F344-8A78-86EF626E4FD4}"/>
              </a:ext>
            </a:extLst>
          </p:cNvPr>
          <p:cNvPicPr>
            <a:picLocks noChangeAspect="1"/>
          </p:cNvPicPr>
          <p:nvPr/>
        </p:nvPicPr>
        <p:blipFill>
          <a:blip r:embed="rId3"/>
          <a:stretch>
            <a:fillRect/>
          </a:stretch>
        </p:blipFill>
        <p:spPr>
          <a:xfrm>
            <a:off x="8715375" y="346074"/>
            <a:ext cx="3030119" cy="772383"/>
          </a:xfrm>
          <a:prstGeom prst="rect">
            <a:avLst/>
          </a:prstGeom>
        </p:spPr>
      </p:pic>
    </p:spTree>
    <p:extLst>
      <p:ext uri="{BB962C8B-B14F-4D97-AF65-F5344CB8AC3E}">
        <p14:creationId xmlns:p14="http://schemas.microsoft.com/office/powerpoint/2010/main" val="233473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BC45D19A-035F-8141-9D26-EE40F7699171}"/>
              </a:ext>
            </a:extLst>
          </p:cNvPr>
          <p:cNvSpPr>
            <a:spLocks noGrp="1"/>
          </p:cNvSpPr>
          <p:nvPr>
            <p:ph type="title"/>
          </p:nvPr>
        </p:nvSpPr>
        <p:spPr>
          <a:xfrm>
            <a:off x="460793" y="470322"/>
            <a:ext cx="5635207" cy="3566160"/>
          </a:xfrm>
        </p:spPr>
        <p:txBody>
          <a:bodyPr vert="horz" lIns="91440" tIns="45720" rIns="91440" bIns="45720" rtlCol="0" anchor="b">
            <a:normAutofit/>
          </a:bodyPr>
          <a:lstStyle/>
          <a:p>
            <a:r>
              <a:rPr lang="en-US" sz="4000" b="1" dirty="0" err="1"/>
              <a:t>Vielen</a:t>
            </a:r>
            <a:r>
              <a:rPr lang="en-US" sz="4000" b="1" dirty="0"/>
              <a:t> Dank für die </a:t>
            </a:r>
            <a:r>
              <a:rPr lang="en-US" sz="4000" b="1" dirty="0" err="1"/>
              <a:t>Aufmerksamkeit</a:t>
            </a:r>
            <a:r>
              <a:rPr lang="en-US" sz="4000" b="1" dirty="0"/>
              <a:t>!</a:t>
            </a:r>
          </a:p>
        </p:txBody>
      </p:sp>
      <p:sp>
        <p:nvSpPr>
          <p:cNvPr id="2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8" descr="Ein Bild, das orange enthält.&#10;&#10;Beschreibung automatisch generiert.">
            <a:extLst>
              <a:ext uri="{FF2B5EF4-FFF2-40B4-BE49-F238E27FC236}">
                <a16:creationId xmlns:a16="http://schemas.microsoft.com/office/drawing/2014/main" id="{A58FAEDC-426B-8BE4-D824-74877C1336F8}"/>
              </a:ext>
            </a:extLst>
          </p:cNvPr>
          <p:cNvPicPr>
            <a:picLocks noChangeAspect="1"/>
          </p:cNvPicPr>
          <p:nvPr/>
        </p:nvPicPr>
        <p:blipFill rotWithShape="1">
          <a:blip r:embed="rId2"/>
          <a:srcRect l="11209" r="13564"/>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liennummernplatzhalter 1">
            <a:extLst>
              <a:ext uri="{FF2B5EF4-FFF2-40B4-BE49-F238E27FC236}">
                <a16:creationId xmlns:a16="http://schemas.microsoft.com/office/drawing/2014/main" id="{07B05F5B-9304-FAB1-A684-34759D5881E8}"/>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405BD1D7-C73A-244A-A0AE-734F5F147DC4}"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pic>
        <p:nvPicPr>
          <p:cNvPr id="4" name="Grafik 3">
            <a:extLst>
              <a:ext uri="{FF2B5EF4-FFF2-40B4-BE49-F238E27FC236}">
                <a16:creationId xmlns:a16="http://schemas.microsoft.com/office/drawing/2014/main" id="{9B3A7792-FE9F-8741-90BE-1D181B1ED16F}"/>
              </a:ext>
            </a:extLst>
          </p:cNvPr>
          <p:cNvPicPr>
            <a:picLocks noChangeAspect="1"/>
          </p:cNvPicPr>
          <p:nvPr/>
        </p:nvPicPr>
        <p:blipFill>
          <a:blip r:embed="rId3"/>
          <a:stretch>
            <a:fillRect/>
          </a:stretch>
        </p:blipFill>
        <p:spPr>
          <a:xfrm>
            <a:off x="10596563" y="346074"/>
            <a:ext cx="1134644" cy="769937"/>
          </a:xfrm>
          <a:prstGeom prst="rect">
            <a:avLst/>
          </a:prstGeom>
        </p:spPr>
      </p:pic>
    </p:spTree>
    <p:extLst>
      <p:ext uri="{BB962C8B-B14F-4D97-AF65-F5344CB8AC3E}">
        <p14:creationId xmlns:p14="http://schemas.microsoft.com/office/powerpoint/2010/main" val="10314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Stiftungszweck </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0" indent="0">
              <a:buNone/>
            </a:pPr>
            <a:r>
              <a:rPr lang="de-CH" dirty="0"/>
              <a:t>Die Stiftung bezweckt den kindsgerechten Schutz und die kindsgerechte Förderung von Kindern und Jugendlichen, die minderjährig aus dem Ausland in die Schweiz migriert sind und sich in der Schweiz ohne sorgeberechtigte Personen aufhalten. </a:t>
            </a:r>
            <a:endParaRPr lang="de-DE" dirty="0">
              <a:latin typeface="Lucida Sans" panose="020B0602030504020204" pitchFamily="34" charset="77"/>
            </a:endParaRPr>
          </a:p>
        </p:txBody>
      </p:sp>
      <p:sp>
        <p:nvSpPr>
          <p:cNvPr id="3" name="Foliennummernplatzhalter 2">
            <a:extLst>
              <a:ext uri="{FF2B5EF4-FFF2-40B4-BE49-F238E27FC236}">
                <a16:creationId xmlns:a16="http://schemas.microsoft.com/office/drawing/2014/main" id="{BEE385F1-AD66-9549-BB87-D5D41DC4040A}"/>
              </a:ext>
            </a:extLst>
          </p:cNvPr>
          <p:cNvSpPr>
            <a:spLocks noGrp="1"/>
          </p:cNvSpPr>
          <p:nvPr>
            <p:ph type="sldNum" sz="quarter" idx="12"/>
          </p:nvPr>
        </p:nvSpPr>
        <p:spPr/>
        <p:txBody>
          <a:bodyPr/>
          <a:lstStyle/>
          <a:p>
            <a:fld id="{405BD1D7-C73A-244A-A0AE-734F5F147DC4}" type="slidenum">
              <a:rPr lang="de-DE" smtClean="0">
                <a:solidFill>
                  <a:schemeClr val="bg1"/>
                </a:solidFill>
              </a:rPr>
              <a:t>1</a:t>
            </a:fld>
            <a:endParaRPr lang="de-DE" dirty="0">
              <a:solidFill>
                <a:schemeClr val="bg1"/>
              </a:solidFill>
            </a:endParaRPr>
          </a:p>
        </p:txBody>
      </p:sp>
      <p:sp>
        <p:nvSpPr>
          <p:cNvPr id="5" name="Fußzeilenplatzhalter 4">
            <a:extLst>
              <a:ext uri="{FF2B5EF4-FFF2-40B4-BE49-F238E27FC236}">
                <a16:creationId xmlns:a16="http://schemas.microsoft.com/office/drawing/2014/main" id="{E8FA08C9-1903-15AB-9A36-321404CA88EC}"/>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
        <p:nvSpPr>
          <p:cNvPr id="6" name="Inhaltsplatzhalter 2">
            <a:extLst>
              <a:ext uri="{FF2B5EF4-FFF2-40B4-BE49-F238E27FC236}">
                <a16:creationId xmlns:a16="http://schemas.microsoft.com/office/drawing/2014/main" id="{4AD49E02-3C38-7FDF-61FC-F563679E8DB6}"/>
              </a:ext>
            </a:extLst>
          </p:cNvPr>
          <p:cNvSpPr txBox="1">
            <a:spLocks/>
          </p:cNvSpPr>
          <p:nvPr/>
        </p:nvSpPr>
        <p:spPr>
          <a:xfrm>
            <a:off x="838200" y="29995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i="1" dirty="0">
              <a:latin typeface="Lucida Sans" panose="020B0602030504020204" pitchFamily="34" charset="77"/>
            </a:endParaRPr>
          </a:p>
          <a:p>
            <a:pPr marL="0" indent="0">
              <a:buFont typeface="Arial" panose="020B0604020202020204" pitchFamily="34" charset="0"/>
              <a:buNone/>
            </a:pPr>
            <a:endParaRPr lang="de-DE" dirty="0">
              <a:latin typeface="Lucida Sans" panose="020B0602030504020204" pitchFamily="34" charset="77"/>
            </a:endParaRPr>
          </a:p>
        </p:txBody>
      </p:sp>
    </p:spTree>
    <p:extLst>
      <p:ext uri="{BB962C8B-B14F-4D97-AF65-F5344CB8AC3E}">
        <p14:creationId xmlns:p14="http://schemas.microsoft.com/office/powerpoint/2010/main" val="218294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Auftrag der Stiftung Zugang B</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228600" lvl="1">
              <a:spcBef>
                <a:spcPts val="1000"/>
              </a:spcBef>
              <a:defRPr/>
            </a:pPr>
            <a:r>
              <a:rPr lang="de-CH" sz="2800" dirty="0"/>
              <a:t>Bedarfsgerechte Betreuung und Unterbringung</a:t>
            </a:r>
          </a:p>
          <a:p>
            <a:pPr marL="228600" lvl="1">
              <a:spcBef>
                <a:spcPts val="1000"/>
              </a:spcBef>
              <a:defRPr/>
            </a:pPr>
            <a:r>
              <a:rPr lang="de-CH" sz="2800" dirty="0"/>
              <a:t>Ausrichtung der Asylsozialhilfe</a:t>
            </a:r>
          </a:p>
        </p:txBody>
      </p:sp>
      <p:sp>
        <p:nvSpPr>
          <p:cNvPr id="3" name="Foliennummernplatzhalter 2">
            <a:extLst>
              <a:ext uri="{FF2B5EF4-FFF2-40B4-BE49-F238E27FC236}">
                <a16:creationId xmlns:a16="http://schemas.microsoft.com/office/drawing/2014/main" id="{BEE385F1-AD66-9549-BB87-D5D41DC4040A}"/>
              </a:ext>
            </a:extLst>
          </p:cNvPr>
          <p:cNvSpPr>
            <a:spLocks noGrp="1"/>
          </p:cNvSpPr>
          <p:nvPr>
            <p:ph type="sldNum" sz="quarter" idx="12"/>
          </p:nvPr>
        </p:nvSpPr>
        <p:spPr/>
        <p:txBody>
          <a:bodyPr/>
          <a:lstStyle/>
          <a:p>
            <a:fld id="{405BD1D7-C73A-244A-A0AE-734F5F147DC4}" type="slidenum">
              <a:rPr lang="de-DE" smtClean="0">
                <a:solidFill>
                  <a:schemeClr val="bg1"/>
                </a:solidFill>
              </a:rPr>
              <a:t>2</a:t>
            </a:fld>
            <a:endParaRPr lang="de-DE" dirty="0">
              <a:solidFill>
                <a:schemeClr val="bg1"/>
              </a:solidFill>
            </a:endParaRPr>
          </a:p>
        </p:txBody>
      </p:sp>
      <p:sp>
        <p:nvSpPr>
          <p:cNvPr id="5" name="Fußzeilenplatzhalter 4">
            <a:extLst>
              <a:ext uri="{FF2B5EF4-FFF2-40B4-BE49-F238E27FC236}">
                <a16:creationId xmlns:a16="http://schemas.microsoft.com/office/drawing/2014/main" id="{E8FA08C9-1903-15AB-9A36-321404CA88EC}"/>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
        <p:nvSpPr>
          <p:cNvPr id="6" name="Inhaltsplatzhalter 2">
            <a:extLst>
              <a:ext uri="{FF2B5EF4-FFF2-40B4-BE49-F238E27FC236}">
                <a16:creationId xmlns:a16="http://schemas.microsoft.com/office/drawing/2014/main" id="{4AD49E02-3C38-7FDF-61FC-F563679E8DB6}"/>
              </a:ext>
            </a:extLst>
          </p:cNvPr>
          <p:cNvSpPr txBox="1">
            <a:spLocks/>
          </p:cNvSpPr>
          <p:nvPr/>
        </p:nvSpPr>
        <p:spPr>
          <a:xfrm>
            <a:off x="838200" y="29995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i="1" dirty="0">
              <a:latin typeface="Lucida Sans" panose="020B0602030504020204" pitchFamily="34" charset="77"/>
            </a:endParaRPr>
          </a:p>
          <a:p>
            <a:pPr marL="0" indent="0">
              <a:buFont typeface="Arial" panose="020B0604020202020204" pitchFamily="34" charset="0"/>
              <a:buNone/>
            </a:pPr>
            <a:endParaRPr lang="de-DE" dirty="0">
              <a:latin typeface="Lucida Sans" panose="020B0602030504020204" pitchFamily="34" charset="77"/>
            </a:endParaRPr>
          </a:p>
        </p:txBody>
      </p:sp>
    </p:spTree>
    <p:extLst>
      <p:ext uri="{BB962C8B-B14F-4D97-AF65-F5344CB8AC3E}">
        <p14:creationId xmlns:p14="http://schemas.microsoft.com/office/powerpoint/2010/main" val="345994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Strukturelle Einordnung</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0" lvl="1" indent="0">
              <a:spcBef>
                <a:spcPts val="1000"/>
              </a:spcBef>
              <a:buNone/>
              <a:defRPr/>
            </a:pPr>
            <a:r>
              <a:rPr lang="de-CH" sz="2800" b="1" dirty="0">
                <a:latin typeface="Lucida Sans" panose="020B0602030504020204" pitchFamily="34" charset="77"/>
              </a:rPr>
              <a:t>Auftraggeber</a:t>
            </a:r>
          </a:p>
          <a:p>
            <a:pPr marL="228600" lvl="1">
              <a:spcBef>
                <a:spcPts val="1000"/>
              </a:spcBef>
              <a:defRPr/>
            </a:pPr>
            <a:r>
              <a:rPr lang="de-CH" sz="2800" dirty="0"/>
              <a:t>Amt für Integration und Soziales (AIS) in der Gesundheits-, Sozial- und Integrationsdirektion (GSI)</a:t>
            </a:r>
          </a:p>
          <a:p>
            <a:pPr marL="0" lvl="1" indent="0">
              <a:spcBef>
                <a:spcPts val="1000"/>
              </a:spcBef>
              <a:buNone/>
              <a:defRPr/>
            </a:pPr>
            <a:endParaRPr lang="de-CH" sz="2800" dirty="0"/>
          </a:p>
          <a:p>
            <a:pPr marL="0" lvl="1" indent="0">
              <a:spcBef>
                <a:spcPts val="1000"/>
              </a:spcBef>
              <a:buNone/>
              <a:defRPr/>
            </a:pPr>
            <a:r>
              <a:rPr lang="de-CH" sz="2800" b="1" dirty="0">
                <a:latin typeface="Lucida Sans" panose="020B0602030504020204" pitchFamily="34" charset="77"/>
              </a:rPr>
              <a:t>In Zusammenarbeit mit </a:t>
            </a:r>
          </a:p>
          <a:p>
            <a:pPr marL="228600" lvl="1">
              <a:spcBef>
                <a:spcPts val="1000"/>
              </a:spcBef>
              <a:defRPr/>
            </a:pPr>
            <a:r>
              <a:rPr lang="de-CH" sz="2800" dirty="0"/>
              <a:t>KESB Emmental, Fachstelle UMA</a:t>
            </a:r>
          </a:p>
          <a:p>
            <a:pPr marL="0" indent="0">
              <a:buNone/>
            </a:pPr>
            <a:endParaRPr lang="de-DE" dirty="0"/>
          </a:p>
        </p:txBody>
      </p:sp>
      <p:sp>
        <p:nvSpPr>
          <p:cNvPr id="3" name="Foliennummernplatzhalter 2">
            <a:extLst>
              <a:ext uri="{FF2B5EF4-FFF2-40B4-BE49-F238E27FC236}">
                <a16:creationId xmlns:a16="http://schemas.microsoft.com/office/drawing/2014/main" id="{BEE385F1-AD66-9549-BB87-D5D41DC4040A}"/>
              </a:ext>
            </a:extLst>
          </p:cNvPr>
          <p:cNvSpPr>
            <a:spLocks noGrp="1"/>
          </p:cNvSpPr>
          <p:nvPr>
            <p:ph type="sldNum" sz="quarter" idx="12"/>
          </p:nvPr>
        </p:nvSpPr>
        <p:spPr/>
        <p:txBody>
          <a:bodyPr/>
          <a:lstStyle/>
          <a:p>
            <a:fld id="{405BD1D7-C73A-244A-A0AE-734F5F147DC4}" type="slidenum">
              <a:rPr lang="de-DE" smtClean="0">
                <a:solidFill>
                  <a:schemeClr val="bg1"/>
                </a:solidFill>
              </a:rPr>
              <a:t>3</a:t>
            </a:fld>
            <a:endParaRPr lang="de-DE" dirty="0">
              <a:solidFill>
                <a:schemeClr val="bg1"/>
              </a:solidFill>
            </a:endParaRPr>
          </a:p>
        </p:txBody>
      </p:sp>
      <p:sp>
        <p:nvSpPr>
          <p:cNvPr id="5" name="Fußzeilenplatzhalter 4">
            <a:extLst>
              <a:ext uri="{FF2B5EF4-FFF2-40B4-BE49-F238E27FC236}">
                <a16:creationId xmlns:a16="http://schemas.microsoft.com/office/drawing/2014/main" id="{E8FA08C9-1903-15AB-9A36-321404CA88EC}"/>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
        <p:nvSpPr>
          <p:cNvPr id="6" name="Inhaltsplatzhalter 2">
            <a:extLst>
              <a:ext uri="{FF2B5EF4-FFF2-40B4-BE49-F238E27FC236}">
                <a16:creationId xmlns:a16="http://schemas.microsoft.com/office/drawing/2014/main" id="{4AD49E02-3C38-7FDF-61FC-F563679E8DB6}"/>
              </a:ext>
            </a:extLst>
          </p:cNvPr>
          <p:cNvSpPr txBox="1">
            <a:spLocks/>
          </p:cNvSpPr>
          <p:nvPr/>
        </p:nvSpPr>
        <p:spPr>
          <a:xfrm>
            <a:off x="838200" y="29995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i="1" dirty="0">
              <a:latin typeface="Lucida Sans" panose="020B0602030504020204" pitchFamily="34" charset="77"/>
            </a:endParaRPr>
          </a:p>
          <a:p>
            <a:pPr marL="0" indent="0">
              <a:buFont typeface="Arial" panose="020B0604020202020204" pitchFamily="34" charset="0"/>
              <a:buNone/>
            </a:pPr>
            <a:endParaRPr lang="de-DE" dirty="0">
              <a:latin typeface="Lucida Sans" panose="020B0602030504020204" pitchFamily="34" charset="77"/>
            </a:endParaRPr>
          </a:p>
        </p:txBody>
      </p:sp>
    </p:spTree>
    <p:extLst>
      <p:ext uri="{BB962C8B-B14F-4D97-AF65-F5344CB8AC3E}">
        <p14:creationId xmlns:p14="http://schemas.microsoft.com/office/powerpoint/2010/main" val="263182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Unbegleitete Minderjährige im Kanton Bern:</a:t>
            </a:r>
          </a:p>
          <a:p>
            <a:r>
              <a:rPr lang="de-DE" sz="2700" b="1" dirty="0">
                <a:solidFill>
                  <a:srgbClr val="03708C"/>
                </a:solidFill>
                <a:latin typeface="Lucida Sans" panose="020B0602030504020204" pitchFamily="34" charset="77"/>
              </a:rPr>
              <a:t>Aktuelle Situation (1)</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228600" lvl="1">
              <a:spcBef>
                <a:spcPts val="1000"/>
              </a:spcBef>
              <a:defRPr/>
            </a:pPr>
            <a:r>
              <a:rPr lang="de-CH" sz="2800" dirty="0"/>
              <a:t>Über 520 Kinder und Jugendlichen in den Strukturen der ZB</a:t>
            </a:r>
          </a:p>
          <a:p>
            <a:pPr marL="228600" lvl="1">
              <a:spcBef>
                <a:spcPts val="1000"/>
              </a:spcBef>
              <a:defRPr/>
            </a:pPr>
            <a:r>
              <a:rPr lang="de-CH" sz="2800" dirty="0"/>
              <a:t>Anhaltend hohe Zuweisungen: ca. 35 Kinder und Jugendliche pro Monat</a:t>
            </a:r>
          </a:p>
          <a:p>
            <a:pPr marL="228600" lvl="1">
              <a:spcBef>
                <a:spcPts val="1000"/>
              </a:spcBef>
              <a:defRPr/>
            </a:pPr>
            <a:r>
              <a:rPr lang="de-CH" sz="2800" dirty="0"/>
              <a:t>Eine Wohnheimeröffnung pro Monat</a:t>
            </a:r>
          </a:p>
          <a:p>
            <a:pPr marL="228600" lvl="1">
              <a:spcBef>
                <a:spcPts val="1000"/>
              </a:spcBef>
              <a:defRPr/>
            </a:pPr>
            <a:r>
              <a:rPr lang="de-CH" sz="2800" dirty="0"/>
              <a:t>Ca. 75% aller Jugendlichen wohnen in Wohnheimen</a:t>
            </a:r>
          </a:p>
          <a:p>
            <a:pPr marL="228600" lvl="1">
              <a:spcBef>
                <a:spcPts val="1000"/>
              </a:spcBef>
              <a:defRPr/>
            </a:pPr>
            <a:r>
              <a:rPr lang="de-CH" sz="2800" dirty="0"/>
              <a:t>Ca. 25 % aller Jugendlichen wohnen in Pflegefamilien, Verwandtenunterbringungen, Wohnbegleitungen oder  Sonderunterbringungen in spezialisierten Institutionen</a:t>
            </a:r>
          </a:p>
          <a:p>
            <a:pPr marL="0" lvl="1" indent="0">
              <a:spcBef>
                <a:spcPts val="1000"/>
              </a:spcBef>
              <a:buNone/>
              <a:defRPr/>
            </a:pPr>
            <a:endParaRPr lang="de-CH" sz="2800" dirty="0"/>
          </a:p>
        </p:txBody>
      </p:sp>
      <p:sp>
        <p:nvSpPr>
          <p:cNvPr id="3" name="Foliennummernplatzhalter 2">
            <a:extLst>
              <a:ext uri="{FF2B5EF4-FFF2-40B4-BE49-F238E27FC236}">
                <a16:creationId xmlns:a16="http://schemas.microsoft.com/office/drawing/2014/main" id="{BEE385F1-AD66-9549-BB87-D5D41DC4040A}"/>
              </a:ext>
            </a:extLst>
          </p:cNvPr>
          <p:cNvSpPr>
            <a:spLocks noGrp="1"/>
          </p:cNvSpPr>
          <p:nvPr>
            <p:ph type="sldNum" sz="quarter" idx="12"/>
          </p:nvPr>
        </p:nvSpPr>
        <p:spPr/>
        <p:txBody>
          <a:bodyPr/>
          <a:lstStyle/>
          <a:p>
            <a:fld id="{405BD1D7-C73A-244A-A0AE-734F5F147DC4}" type="slidenum">
              <a:rPr lang="de-DE" smtClean="0">
                <a:solidFill>
                  <a:schemeClr val="bg1"/>
                </a:solidFill>
              </a:rPr>
              <a:t>4</a:t>
            </a:fld>
            <a:endParaRPr lang="de-DE" dirty="0">
              <a:solidFill>
                <a:schemeClr val="bg1"/>
              </a:solidFill>
            </a:endParaRPr>
          </a:p>
        </p:txBody>
      </p:sp>
      <p:sp>
        <p:nvSpPr>
          <p:cNvPr id="5" name="Fußzeilenplatzhalter 4">
            <a:extLst>
              <a:ext uri="{FF2B5EF4-FFF2-40B4-BE49-F238E27FC236}">
                <a16:creationId xmlns:a16="http://schemas.microsoft.com/office/drawing/2014/main" id="{E8FA08C9-1903-15AB-9A36-321404CA88EC}"/>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
        <p:nvSpPr>
          <p:cNvPr id="6" name="Inhaltsplatzhalter 2">
            <a:extLst>
              <a:ext uri="{FF2B5EF4-FFF2-40B4-BE49-F238E27FC236}">
                <a16:creationId xmlns:a16="http://schemas.microsoft.com/office/drawing/2014/main" id="{4AD49E02-3C38-7FDF-61FC-F563679E8DB6}"/>
              </a:ext>
            </a:extLst>
          </p:cNvPr>
          <p:cNvSpPr txBox="1">
            <a:spLocks/>
          </p:cNvSpPr>
          <p:nvPr/>
        </p:nvSpPr>
        <p:spPr>
          <a:xfrm>
            <a:off x="838200" y="29995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i="1" dirty="0">
              <a:latin typeface="Lucida Sans" panose="020B0602030504020204" pitchFamily="34" charset="77"/>
            </a:endParaRPr>
          </a:p>
          <a:p>
            <a:pPr marL="0" indent="0">
              <a:buFont typeface="Arial" panose="020B0604020202020204" pitchFamily="34" charset="0"/>
              <a:buNone/>
            </a:pPr>
            <a:endParaRPr lang="de-DE" dirty="0">
              <a:latin typeface="Lucida Sans" panose="020B0602030504020204" pitchFamily="34" charset="77"/>
            </a:endParaRPr>
          </a:p>
        </p:txBody>
      </p:sp>
    </p:spTree>
    <p:extLst>
      <p:ext uri="{BB962C8B-B14F-4D97-AF65-F5344CB8AC3E}">
        <p14:creationId xmlns:p14="http://schemas.microsoft.com/office/powerpoint/2010/main" val="236804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fik 2" descr="Ein Bild, das Text, Karte, Diagramm, Atlas enthält.&#10;&#10;Automatisch generierte Beschreibung">
            <a:extLst>
              <a:ext uri="{FF2B5EF4-FFF2-40B4-BE49-F238E27FC236}">
                <a16:creationId xmlns:a16="http://schemas.microsoft.com/office/drawing/2014/main" id="{1374FDBE-3C3A-880C-3442-9BACCB39EB84}"/>
              </a:ext>
            </a:extLst>
          </p:cNvPr>
          <p:cNvPicPr>
            <a:picLocks noChangeAspect="1"/>
          </p:cNvPicPr>
          <p:nvPr/>
        </p:nvPicPr>
        <p:blipFill>
          <a:blip r:embed="rId3"/>
          <a:stretch>
            <a:fillRect/>
          </a:stretch>
        </p:blipFill>
        <p:spPr>
          <a:xfrm>
            <a:off x="1245657" y="741905"/>
            <a:ext cx="9418638" cy="5462580"/>
          </a:xfrm>
          <a:prstGeom prst="rect">
            <a:avLst/>
          </a:prstGeom>
        </p:spPr>
      </p:pic>
      <p:sp>
        <p:nvSpPr>
          <p:cNvPr id="2" name="Titel 1">
            <a:extLst>
              <a:ext uri="{FF2B5EF4-FFF2-40B4-BE49-F238E27FC236}">
                <a16:creationId xmlns:a16="http://schemas.microsoft.com/office/drawing/2014/main" id="{5506E5E1-E91A-504B-B1FF-35A661B54DCF}"/>
              </a:ext>
            </a:extLst>
          </p:cNvPr>
          <p:cNvSpPr>
            <a:spLocks noGrp="1"/>
          </p:cNvSpPr>
          <p:nvPr>
            <p:ph type="title"/>
          </p:nvPr>
        </p:nvSpPr>
        <p:spPr>
          <a:xfrm>
            <a:off x="3213776" y="136525"/>
            <a:ext cx="8001000" cy="1066008"/>
          </a:xfrm>
        </p:spPr>
        <p:txBody>
          <a:bodyPr>
            <a:normAutofit/>
          </a:bodyPr>
          <a:lstStyle/>
          <a:p>
            <a:r>
              <a:rPr lang="de-DE" sz="2700" b="1" dirty="0">
                <a:solidFill>
                  <a:srgbClr val="03708C"/>
                </a:solidFill>
                <a:latin typeface="Lucida Sans" panose="020B0602030504020204" pitchFamily="34" charset="77"/>
              </a:rPr>
              <a:t>Wohnheime der Stiftung Zugang B</a:t>
            </a:r>
          </a:p>
        </p:txBody>
      </p:sp>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4"/>
          <a:stretch>
            <a:fillRect/>
          </a:stretch>
        </p:blipFill>
        <p:spPr>
          <a:xfrm>
            <a:off x="10596563" y="346074"/>
            <a:ext cx="1134644" cy="769937"/>
          </a:xfrm>
          <a:prstGeom prst="rect">
            <a:avLst/>
          </a:prstGeom>
        </p:spPr>
      </p:pic>
      <p:sp>
        <p:nvSpPr>
          <p:cNvPr id="6" name="Foliennummernplatzhalter 5">
            <a:extLst>
              <a:ext uri="{FF2B5EF4-FFF2-40B4-BE49-F238E27FC236}">
                <a16:creationId xmlns:a16="http://schemas.microsoft.com/office/drawing/2014/main" id="{ACB64E7C-86FB-DD53-9FD6-E2F15AD6A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BD1D7-C73A-244A-A0AE-734F5F147DC4}" type="slidenum">
              <a:rPr kumimoji="0" lang="de-D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ußzeilenplatzhalter 6">
            <a:extLst>
              <a:ext uri="{FF2B5EF4-FFF2-40B4-BE49-F238E27FC236}">
                <a16:creationId xmlns:a16="http://schemas.microsoft.com/office/drawing/2014/main" id="{977B6D9B-8662-1552-D86D-4F2C5D6ABB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Präsentation Geschäftsführung Stiftung Zugang B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Dr. phil. Lukas Zürcher </a:t>
            </a:r>
          </a:p>
        </p:txBody>
      </p:sp>
      <p:sp>
        <p:nvSpPr>
          <p:cNvPr id="17" name="Textfeld 16">
            <a:extLst>
              <a:ext uri="{FF2B5EF4-FFF2-40B4-BE49-F238E27FC236}">
                <a16:creationId xmlns:a16="http://schemas.microsoft.com/office/drawing/2014/main" id="{B28D987B-0D78-3EB8-822F-C0E2DBDB2E58}"/>
              </a:ext>
            </a:extLst>
          </p:cNvPr>
          <p:cNvSpPr txBox="1"/>
          <p:nvPr/>
        </p:nvSpPr>
        <p:spPr>
          <a:xfrm>
            <a:off x="64181" y="5939039"/>
            <a:ext cx="362611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Quelle: Stiftung Zugang B / Stand: 18.08.2023 </a:t>
            </a:r>
          </a:p>
        </p:txBody>
      </p:sp>
    </p:spTree>
    <p:extLst>
      <p:ext uri="{BB962C8B-B14F-4D97-AF65-F5344CB8AC3E}">
        <p14:creationId xmlns:p14="http://schemas.microsoft.com/office/powerpoint/2010/main" val="221330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Unbegleitete Minderjährige im Kanton Bern:</a:t>
            </a:r>
          </a:p>
          <a:p>
            <a:r>
              <a:rPr lang="de-DE" sz="2700" b="1" dirty="0">
                <a:solidFill>
                  <a:srgbClr val="03708C"/>
                </a:solidFill>
                <a:latin typeface="Lucida Sans" panose="020B0602030504020204" pitchFamily="34" charset="77"/>
              </a:rPr>
              <a:t>Aktuelle Situation (2)</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0" lvl="1" indent="0">
              <a:spcBef>
                <a:spcPts val="1000"/>
              </a:spcBef>
              <a:buNone/>
              <a:defRPr/>
            </a:pPr>
            <a:r>
              <a:rPr lang="de-CH" sz="2800" b="1" dirty="0">
                <a:latin typeface="Lucida Sans" panose="020B0602030504020204" pitchFamily="34" charset="77"/>
              </a:rPr>
              <a:t>Ruhige und stabile Lage</a:t>
            </a:r>
          </a:p>
          <a:p>
            <a:pPr marL="0" lvl="1" indent="0">
              <a:spcBef>
                <a:spcPts val="1000"/>
              </a:spcBef>
              <a:buNone/>
              <a:defRPr/>
            </a:pPr>
            <a:endParaRPr lang="de-CH" sz="2800" dirty="0"/>
          </a:p>
          <a:p>
            <a:pPr marL="228600" lvl="1">
              <a:spcBef>
                <a:spcPts val="1000"/>
              </a:spcBef>
              <a:defRPr/>
            </a:pPr>
            <a:r>
              <a:rPr lang="de-CH" sz="2800" dirty="0"/>
              <a:t>Hervorragende und motivierte Mitarbeitende</a:t>
            </a:r>
          </a:p>
          <a:p>
            <a:pPr marL="228600" lvl="1">
              <a:spcBef>
                <a:spcPts val="1000"/>
              </a:spcBef>
              <a:defRPr/>
            </a:pPr>
            <a:r>
              <a:rPr lang="de-CH" sz="2800" dirty="0"/>
              <a:t>Funktionierende und tragfähige Tagesstruktur</a:t>
            </a:r>
          </a:p>
        </p:txBody>
      </p:sp>
      <p:sp>
        <p:nvSpPr>
          <p:cNvPr id="3" name="Foliennummernplatzhalter 2">
            <a:extLst>
              <a:ext uri="{FF2B5EF4-FFF2-40B4-BE49-F238E27FC236}">
                <a16:creationId xmlns:a16="http://schemas.microsoft.com/office/drawing/2014/main" id="{BEE385F1-AD66-9549-BB87-D5D41DC4040A}"/>
              </a:ext>
            </a:extLst>
          </p:cNvPr>
          <p:cNvSpPr>
            <a:spLocks noGrp="1"/>
          </p:cNvSpPr>
          <p:nvPr>
            <p:ph type="sldNum" sz="quarter" idx="12"/>
          </p:nvPr>
        </p:nvSpPr>
        <p:spPr/>
        <p:txBody>
          <a:bodyPr/>
          <a:lstStyle/>
          <a:p>
            <a:fld id="{405BD1D7-C73A-244A-A0AE-734F5F147DC4}" type="slidenum">
              <a:rPr lang="de-DE" smtClean="0">
                <a:solidFill>
                  <a:schemeClr val="bg1"/>
                </a:solidFill>
              </a:rPr>
              <a:t>6</a:t>
            </a:fld>
            <a:endParaRPr lang="de-DE" dirty="0">
              <a:solidFill>
                <a:schemeClr val="bg1"/>
              </a:solidFill>
            </a:endParaRPr>
          </a:p>
        </p:txBody>
      </p:sp>
      <p:sp>
        <p:nvSpPr>
          <p:cNvPr id="5" name="Fußzeilenplatzhalter 4">
            <a:extLst>
              <a:ext uri="{FF2B5EF4-FFF2-40B4-BE49-F238E27FC236}">
                <a16:creationId xmlns:a16="http://schemas.microsoft.com/office/drawing/2014/main" id="{E8FA08C9-1903-15AB-9A36-321404CA88EC}"/>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
        <p:nvSpPr>
          <p:cNvPr id="6" name="Inhaltsplatzhalter 2">
            <a:extLst>
              <a:ext uri="{FF2B5EF4-FFF2-40B4-BE49-F238E27FC236}">
                <a16:creationId xmlns:a16="http://schemas.microsoft.com/office/drawing/2014/main" id="{4AD49E02-3C38-7FDF-61FC-F563679E8DB6}"/>
              </a:ext>
            </a:extLst>
          </p:cNvPr>
          <p:cNvSpPr txBox="1">
            <a:spLocks/>
          </p:cNvSpPr>
          <p:nvPr/>
        </p:nvSpPr>
        <p:spPr>
          <a:xfrm>
            <a:off x="838200" y="29995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i="1" dirty="0">
              <a:latin typeface="Lucida Sans" panose="020B0602030504020204" pitchFamily="34" charset="77"/>
            </a:endParaRPr>
          </a:p>
          <a:p>
            <a:pPr marL="0" indent="0">
              <a:buFont typeface="Arial" panose="020B0604020202020204" pitchFamily="34" charset="0"/>
              <a:buNone/>
            </a:pPr>
            <a:endParaRPr lang="de-DE" dirty="0">
              <a:latin typeface="Lucida Sans" panose="020B0602030504020204" pitchFamily="34" charset="77"/>
            </a:endParaRPr>
          </a:p>
        </p:txBody>
      </p:sp>
    </p:spTree>
    <p:extLst>
      <p:ext uri="{BB962C8B-B14F-4D97-AF65-F5344CB8AC3E}">
        <p14:creationId xmlns:p14="http://schemas.microsoft.com/office/powerpoint/2010/main" val="15457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Was droht unter die Räder zu geraten?</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228600" lvl="1">
              <a:spcBef>
                <a:spcPts val="1000"/>
              </a:spcBef>
              <a:defRPr/>
            </a:pPr>
            <a:r>
              <a:rPr lang="de-CH" sz="2800" dirty="0"/>
              <a:t>Ausreichende Zahl an Wohnheimen</a:t>
            </a:r>
          </a:p>
          <a:p>
            <a:pPr marL="228600" lvl="1">
              <a:spcBef>
                <a:spcPts val="1000"/>
              </a:spcBef>
              <a:defRPr/>
            </a:pPr>
            <a:r>
              <a:rPr lang="de-CH" sz="2800" dirty="0"/>
              <a:t>Beziehungen zu Jugendlichen, Mitarbeitern und Partnern</a:t>
            </a:r>
          </a:p>
          <a:p>
            <a:pPr marL="228600" lvl="1">
              <a:spcBef>
                <a:spcPts val="1000"/>
              </a:spcBef>
              <a:defRPr/>
            </a:pPr>
            <a:r>
              <a:rPr lang="de-CH" sz="2800" dirty="0"/>
              <a:t>Präzise Arbeitsweise</a:t>
            </a:r>
          </a:p>
          <a:p>
            <a:pPr marL="228600" lvl="1">
              <a:spcBef>
                <a:spcPts val="1000"/>
              </a:spcBef>
              <a:defRPr/>
            </a:pPr>
            <a:r>
              <a:rPr lang="de-CH" sz="2800" dirty="0"/>
              <a:t>Bedarfsorientierung</a:t>
            </a:r>
          </a:p>
          <a:p>
            <a:pPr marL="228600" lvl="1">
              <a:spcBef>
                <a:spcPts val="1000"/>
              </a:spcBef>
              <a:defRPr/>
            </a:pPr>
            <a:r>
              <a:rPr lang="de-CH" sz="2800" dirty="0"/>
              <a:t>Ü18-Vorbereitung</a:t>
            </a:r>
          </a:p>
        </p:txBody>
      </p:sp>
      <p:sp>
        <p:nvSpPr>
          <p:cNvPr id="3" name="Foliennummernplatzhalter 2">
            <a:extLst>
              <a:ext uri="{FF2B5EF4-FFF2-40B4-BE49-F238E27FC236}">
                <a16:creationId xmlns:a16="http://schemas.microsoft.com/office/drawing/2014/main" id="{7D9E7D98-639E-010D-D4F2-5789F4B5B43C}"/>
              </a:ext>
            </a:extLst>
          </p:cNvPr>
          <p:cNvSpPr>
            <a:spLocks noGrp="1"/>
          </p:cNvSpPr>
          <p:nvPr>
            <p:ph type="sldNum" sz="quarter" idx="12"/>
          </p:nvPr>
        </p:nvSpPr>
        <p:spPr/>
        <p:txBody>
          <a:bodyPr/>
          <a:lstStyle/>
          <a:p>
            <a:fld id="{405BD1D7-C73A-244A-A0AE-734F5F147DC4}" type="slidenum">
              <a:rPr lang="de-DE" smtClean="0">
                <a:solidFill>
                  <a:schemeClr val="bg1"/>
                </a:solidFill>
              </a:rPr>
              <a:t>7</a:t>
            </a:fld>
            <a:endParaRPr lang="de-DE" dirty="0">
              <a:solidFill>
                <a:schemeClr val="bg1"/>
              </a:solidFill>
            </a:endParaRPr>
          </a:p>
        </p:txBody>
      </p:sp>
      <p:sp>
        <p:nvSpPr>
          <p:cNvPr id="5" name="Fußzeilenplatzhalter 4">
            <a:extLst>
              <a:ext uri="{FF2B5EF4-FFF2-40B4-BE49-F238E27FC236}">
                <a16:creationId xmlns:a16="http://schemas.microsoft.com/office/drawing/2014/main" id="{797EDF4C-921A-BB11-29B8-F94AC5A246AD}"/>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Tree>
    <p:extLst>
      <p:ext uri="{BB962C8B-B14F-4D97-AF65-F5344CB8AC3E}">
        <p14:creationId xmlns:p14="http://schemas.microsoft.com/office/powerpoint/2010/main" val="36750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0E5CED-5C33-614A-8853-5C9C722426F4}"/>
              </a:ext>
            </a:extLst>
          </p:cNvPr>
          <p:cNvPicPr>
            <a:picLocks noChangeAspect="1"/>
          </p:cNvPicPr>
          <p:nvPr/>
        </p:nvPicPr>
        <p:blipFill>
          <a:blip r:embed="rId3"/>
          <a:stretch>
            <a:fillRect/>
          </a:stretch>
        </p:blipFill>
        <p:spPr>
          <a:xfrm>
            <a:off x="10596563" y="346074"/>
            <a:ext cx="1134644" cy="769937"/>
          </a:xfrm>
          <a:prstGeom prst="rect">
            <a:avLst/>
          </a:prstGeom>
        </p:spPr>
      </p:pic>
      <p:sp>
        <p:nvSpPr>
          <p:cNvPr id="7" name="Titel 1">
            <a:extLst>
              <a:ext uri="{FF2B5EF4-FFF2-40B4-BE49-F238E27FC236}">
                <a16:creationId xmlns:a16="http://schemas.microsoft.com/office/drawing/2014/main" id="{30B8366C-E49F-2F64-4263-9B82500211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700" b="1" dirty="0">
                <a:solidFill>
                  <a:srgbClr val="03708C"/>
                </a:solidFill>
                <a:latin typeface="Lucida Sans" panose="020B0602030504020204" pitchFamily="34" charset="77"/>
              </a:rPr>
              <a:t>Kirchliche Handlungsfelder</a:t>
            </a:r>
          </a:p>
        </p:txBody>
      </p:sp>
      <p:sp>
        <p:nvSpPr>
          <p:cNvPr id="2" name="Inhaltsplatzhalter 2">
            <a:extLst>
              <a:ext uri="{FF2B5EF4-FFF2-40B4-BE49-F238E27FC236}">
                <a16:creationId xmlns:a16="http://schemas.microsoft.com/office/drawing/2014/main" id="{0EE9AA1F-A578-B83E-5DA1-0C6CC5FCD265}"/>
              </a:ext>
            </a:extLst>
          </p:cNvPr>
          <p:cNvSpPr>
            <a:spLocks noGrp="1"/>
          </p:cNvSpPr>
          <p:nvPr>
            <p:ph idx="1"/>
          </p:nvPr>
        </p:nvSpPr>
        <p:spPr>
          <a:xfrm>
            <a:off x="838200" y="1825625"/>
            <a:ext cx="10515600" cy="4351338"/>
          </a:xfrm>
        </p:spPr>
        <p:txBody>
          <a:bodyPr>
            <a:noAutofit/>
          </a:bodyPr>
          <a:lstStyle/>
          <a:p>
            <a:pPr marL="228600" lvl="1">
              <a:spcBef>
                <a:spcPts val="1000"/>
              </a:spcBef>
              <a:defRPr/>
            </a:pPr>
            <a:r>
              <a:rPr lang="de-CH" sz="2800" dirty="0"/>
              <a:t>Freiwilligenarbeit</a:t>
            </a:r>
          </a:p>
          <a:p>
            <a:pPr marL="228600" lvl="1">
              <a:spcBef>
                <a:spcPts val="1000"/>
              </a:spcBef>
              <a:defRPr/>
            </a:pPr>
            <a:r>
              <a:rPr lang="de-CH" sz="2800" dirty="0"/>
              <a:t>Türöffner für Berufs- und Arbeitsintegration</a:t>
            </a:r>
          </a:p>
        </p:txBody>
      </p:sp>
      <p:sp>
        <p:nvSpPr>
          <p:cNvPr id="3" name="Foliennummernplatzhalter 2">
            <a:extLst>
              <a:ext uri="{FF2B5EF4-FFF2-40B4-BE49-F238E27FC236}">
                <a16:creationId xmlns:a16="http://schemas.microsoft.com/office/drawing/2014/main" id="{7D9E7D98-639E-010D-D4F2-5789F4B5B43C}"/>
              </a:ext>
            </a:extLst>
          </p:cNvPr>
          <p:cNvSpPr>
            <a:spLocks noGrp="1"/>
          </p:cNvSpPr>
          <p:nvPr>
            <p:ph type="sldNum" sz="quarter" idx="12"/>
          </p:nvPr>
        </p:nvSpPr>
        <p:spPr/>
        <p:txBody>
          <a:bodyPr/>
          <a:lstStyle/>
          <a:p>
            <a:fld id="{405BD1D7-C73A-244A-A0AE-734F5F147DC4}" type="slidenum">
              <a:rPr lang="de-DE" smtClean="0">
                <a:solidFill>
                  <a:schemeClr val="bg1"/>
                </a:solidFill>
              </a:rPr>
              <a:t>8</a:t>
            </a:fld>
            <a:endParaRPr lang="de-DE" dirty="0">
              <a:solidFill>
                <a:schemeClr val="bg1"/>
              </a:solidFill>
            </a:endParaRPr>
          </a:p>
        </p:txBody>
      </p:sp>
      <p:sp>
        <p:nvSpPr>
          <p:cNvPr id="5" name="Fußzeilenplatzhalter 4">
            <a:extLst>
              <a:ext uri="{FF2B5EF4-FFF2-40B4-BE49-F238E27FC236}">
                <a16:creationId xmlns:a16="http://schemas.microsoft.com/office/drawing/2014/main" id="{797EDF4C-921A-BB11-29B8-F94AC5A246AD}"/>
              </a:ext>
            </a:extLst>
          </p:cNvPr>
          <p:cNvSpPr>
            <a:spLocks noGrp="1"/>
          </p:cNvSpPr>
          <p:nvPr>
            <p:ph type="ftr" sz="quarter" idx="11"/>
          </p:nvPr>
        </p:nvSpPr>
        <p:spPr/>
        <p:txBody>
          <a:bodyPr/>
          <a:lstStyle/>
          <a:p>
            <a:r>
              <a:rPr lang="de-DE" dirty="0">
                <a:solidFill>
                  <a:schemeClr val="bg1"/>
                </a:solidFill>
              </a:rPr>
              <a:t>Präsentation Geschäftsführung Stiftung Zugang B – </a:t>
            </a:r>
          </a:p>
          <a:p>
            <a:r>
              <a:rPr lang="de-DE" dirty="0">
                <a:solidFill>
                  <a:schemeClr val="bg1"/>
                </a:solidFill>
              </a:rPr>
              <a:t>Dr. phil. Lukas Zürcher </a:t>
            </a:r>
          </a:p>
        </p:txBody>
      </p:sp>
    </p:spTree>
    <p:extLst>
      <p:ext uri="{BB962C8B-B14F-4D97-AF65-F5344CB8AC3E}">
        <p14:creationId xmlns:p14="http://schemas.microsoft.com/office/powerpoint/2010/main" val="30924414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040CCF88-D346-544E-A4BC-F03D6CCB45E3}" vid="{B56A90BF-AA00-7848-B25B-485A306F12F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19caf2-8b56-4034-9412-bc374ce42133" xsi:nil="true"/>
    <lcf76f155ced4ddcb4097134ff3c332f xmlns="711fbadf-469e-4b20-bce6-742fce32eab5">
      <Terms xmlns="http://schemas.microsoft.com/office/infopath/2007/PartnerControls"/>
    </lcf76f155ced4ddcb4097134ff3c332f>
    <SharedWithUsers xmlns="df19caf2-8b56-4034-9412-bc374ce42133">
      <UserInfo>
        <DisplayName>Rita Bertschy</DisplayName>
        <AccountId>26</AccountId>
        <AccountType/>
      </UserInfo>
      <UserInfo>
        <DisplayName>Katharina Wespi</DisplayName>
        <AccountId>67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C0B5B35172D454EA5C57E8863088318" ma:contentTypeVersion="11" ma:contentTypeDescription="Ein neues Dokument erstellen." ma:contentTypeScope="" ma:versionID="0d72362035c71f2ecf102269038bc409">
  <xsd:schema xmlns:xsd="http://www.w3.org/2001/XMLSchema" xmlns:xs="http://www.w3.org/2001/XMLSchema" xmlns:p="http://schemas.microsoft.com/office/2006/metadata/properties" xmlns:ns2="711fbadf-469e-4b20-bce6-742fce32eab5" xmlns:ns3="df19caf2-8b56-4034-9412-bc374ce42133" targetNamespace="http://schemas.microsoft.com/office/2006/metadata/properties" ma:root="true" ma:fieldsID="60c6d91684fd43e01a033efc700984af" ns2:_="" ns3:_="">
    <xsd:import namespace="711fbadf-469e-4b20-bce6-742fce32eab5"/>
    <xsd:import namespace="df19caf2-8b56-4034-9412-bc374ce421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fbadf-469e-4b20-bce6-742fce32e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9ade9668-4d27-4e6b-adbc-11137fcf17b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9caf2-8b56-4034-9412-bc374ce42133"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5" nillable="true" ma:displayName="Taxonomy Catch All Column" ma:hidden="true" ma:list="{f091a5c0-a277-48ca-b007-6bebb1067eee}" ma:internalName="TaxCatchAll" ma:showField="CatchAllData" ma:web="df19caf2-8b56-4034-9412-bc374ce421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C03B5-80B2-42FC-82DB-3F74BD98545D}">
  <ds:schemaRefs>
    <ds:schemaRef ds:uri="711fbadf-469e-4b20-bce6-742fce32eab5"/>
    <ds:schemaRef ds:uri="http://schemas.openxmlformats.org/package/2006/metadata/core-propertie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df19caf2-8b56-4034-9412-bc374ce4213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62B3CDE-405C-4FE6-ADD1-104433A75EA0}">
  <ds:schemaRefs>
    <ds:schemaRef ds:uri="http://schemas.microsoft.com/sharepoint/v3/contenttype/forms"/>
  </ds:schemaRefs>
</ds:datastoreItem>
</file>

<file path=customXml/itemProps3.xml><?xml version="1.0" encoding="utf-8"?>
<ds:datastoreItem xmlns:ds="http://schemas.openxmlformats.org/officeDocument/2006/customXml" ds:itemID="{09DEEDEA-5131-4C2F-8F86-098D4B7BC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fbadf-469e-4b20-bce6-742fce32eab5"/>
    <ds:schemaRef ds:uri="df19caf2-8b56-4034-9412-bc374ce42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347</Words>
  <Application>Microsoft Macintosh PowerPoint</Application>
  <PresentationFormat>Breitbild</PresentationFormat>
  <Paragraphs>65</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Lucida Sans</vt:lpstr>
      <vt:lpstr>Office</vt:lpstr>
      <vt:lpstr>Asylsystem am Anschlag –  was droht unter die Räder zu geraten? Kirchliche Handlungsmöglichkeiten  </vt:lpstr>
      <vt:lpstr>PowerPoint-Präsentation</vt:lpstr>
      <vt:lpstr>PowerPoint-Präsentation</vt:lpstr>
      <vt:lpstr>PowerPoint-Präsentation</vt:lpstr>
      <vt:lpstr>PowerPoint-Präsentation</vt:lpstr>
      <vt:lpstr>Wohnheime der Stiftung Zugang B</vt:lpstr>
      <vt:lpstr>PowerPoint-Präsentation</vt:lpstr>
      <vt:lpstr>PowerPoint-Präsentation</vt:lpstr>
      <vt:lpstr>PowerPoint-Präsentation</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 der Stiftung Zugang B </dc:title>
  <dc:creator>Annie Ortelli</dc:creator>
  <cp:lastModifiedBy>Lukas Zürcher</cp:lastModifiedBy>
  <cp:revision>58</cp:revision>
  <cp:lastPrinted>2023-08-19T16:17:45Z</cp:lastPrinted>
  <dcterms:created xsi:type="dcterms:W3CDTF">2022-05-10T14:59:12Z</dcterms:created>
  <dcterms:modified xsi:type="dcterms:W3CDTF">2023-09-06T09:52:47Z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0x0101001C0B5B35172D454EA5C57E8863088318</vt:lpwstr>
  </property>
  <property fmtid="{D5CDD505-2E9C-101B-9397-08002B2CF9AE}" pid="3" name="MediaServiceImageTags">
    <vt:lpwstr/>
  </property>
</Properties>
</file>