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3"/>
  </p:handoutMasterIdLst>
  <p:sldIdLst>
    <p:sldId id="256" r:id="rId2"/>
    <p:sldId id="257" r:id="rId3"/>
    <p:sldId id="258" r:id="rId4"/>
    <p:sldId id="259" r:id="rId5"/>
    <p:sldId id="260" r:id="rId6"/>
    <p:sldId id="261" r:id="rId7"/>
    <p:sldId id="262" r:id="rId8"/>
    <p:sldId id="273" r:id="rId9"/>
    <p:sldId id="274" r:id="rId10"/>
    <p:sldId id="275" r:id="rId11"/>
    <p:sldId id="276" r:id="rId12"/>
    <p:sldId id="277" r:id="rId13"/>
    <p:sldId id="278" r:id="rId14"/>
    <p:sldId id="263" r:id="rId15"/>
    <p:sldId id="264" r:id="rId16"/>
    <p:sldId id="265" r:id="rId17"/>
    <p:sldId id="266" r:id="rId18"/>
    <p:sldId id="267" r:id="rId19"/>
    <p:sldId id="272" r:id="rId20"/>
    <p:sldId id="268" r:id="rId21"/>
    <p:sldId id="26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6" d="100"/>
          <a:sy n="86" d="100"/>
        </p:scale>
        <p:origin x="108"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E1830C-A0B0-43C4-9771-A92BCA33916A}" type="datetimeFigureOut">
              <a:rPr lang="de-CH" smtClean="0"/>
              <a:t>21.08.2018</a:t>
            </a:fld>
            <a:endParaRPr lang="de-CH"/>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A023AD-BFF2-4B88-897B-903E0E4CB717}" type="slidenum">
              <a:rPr lang="de-CH" smtClean="0"/>
              <a:t>‹Nr.›</a:t>
            </a:fld>
            <a:endParaRPr lang="de-CH"/>
          </a:p>
        </p:txBody>
      </p:sp>
    </p:spTree>
    <p:extLst>
      <p:ext uri="{BB962C8B-B14F-4D97-AF65-F5344CB8AC3E}">
        <p14:creationId xmlns:p14="http://schemas.microsoft.com/office/powerpoint/2010/main" val="38961239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de-DE" smtClean="0"/>
              <a:t>Titelmasterformat durch Klicken bearbeiten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smtClean="0"/>
              <a:t>Titelmasterformat durch Klicken bearbeiten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smtClean="0"/>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de-DE" smtClean="0"/>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de-DE" smtClean="0"/>
              <a:t>Titelmasterformat durch Klicken bearbeiten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8/21/2018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youtube.com/watch?v=1bf_uJmoTB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CH" dirty="0" smtClean="0"/>
              <a:t/>
            </a:r>
            <a:br>
              <a:rPr lang="de-CH" dirty="0" smtClean="0"/>
            </a:br>
            <a:r>
              <a:rPr lang="de-CH" dirty="0"/>
              <a:t/>
            </a:r>
            <a:br>
              <a:rPr lang="de-CH" dirty="0"/>
            </a:br>
            <a:r>
              <a:rPr lang="de-CH" dirty="0" smtClean="0"/>
              <a:t/>
            </a:r>
            <a:br>
              <a:rPr lang="de-CH" dirty="0" smtClean="0"/>
            </a:br>
            <a:r>
              <a:rPr lang="de-CH" dirty="0"/>
              <a:t/>
            </a:r>
            <a:br>
              <a:rPr lang="de-CH" dirty="0"/>
            </a:br>
            <a:r>
              <a:rPr lang="de-CH" dirty="0" smtClean="0"/>
              <a:t/>
            </a:r>
            <a:br>
              <a:rPr lang="de-CH" dirty="0" smtClean="0"/>
            </a:br>
            <a:r>
              <a:rPr lang="de-CH" dirty="0"/>
              <a:t/>
            </a:r>
            <a:br>
              <a:rPr lang="de-CH" dirty="0"/>
            </a:br>
            <a:r>
              <a:rPr lang="de-CH" dirty="0" smtClean="0"/>
              <a:t/>
            </a:r>
            <a:br>
              <a:rPr lang="de-CH" dirty="0" smtClean="0"/>
            </a:br>
            <a:r>
              <a:rPr lang="de-CH" dirty="0"/>
              <a:t/>
            </a:r>
            <a:br>
              <a:rPr lang="de-CH" dirty="0"/>
            </a:br>
            <a:r>
              <a:rPr lang="de-CH" dirty="0" smtClean="0"/>
              <a:t/>
            </a:r>
            <a:br>
              <a:rPr lang="de-CH" dirty="0" smtClean="0"/>
            </a:br>
            <a:r>
              <a:rPr lang="de-CH" dirty="0"/>
              <a:t/>
            </a:r>
            <a:br>
              <a:rPr lang="de-CH" dirty="0"/>
            </a:br>
            <a:r>
              <a:rPr lang="de-CH" dirty="0"/>
              <a:t/>
            </a:r>
            <a:br>
              <a:rPr lang="de-CH" dirty="0"/>
            </a:br>
            <a:r>
              <a:rPr lang="de-CH" dirty="0"/>
              <a:t>Sind biblische Geschichten wahr?</a:t>
            </a:r>
            <a:br>
              <a:rPr lang="de-CH" dirty="0"/>
            </a:br>
            <a:endParaRPr lang="de-CH" dirty="0"/>
          </a:p>
        </p:txBody>
      </p:sp>
      <p:sp>
        <p:nvSpPr>
          <p:cNvPr id="3" name="Untertitel 2"/>
          <p:cNvSpPr>
            <a:spLocks noGrp="1"/>
          </p:cNvSpPr>
          <p:nvPr>
            <p:ph type="subTitle" idx="1"/>
          </p:nvPr>
        </p:nvSpPr>
        <p:spPr/>
        <p:txBody>
          <a:bodyPr/>
          <a:lstStyle/>
          <a:p>
            <a:r>
              <a:rPr lang="de-CH" dirty="0"/>
              <a:t>Wie sind biblische Texte zu verstehen</a:t>
            </a:r>
            <a:r>
              <a:rPr lang="de-CH" dirty="0" smtClean="0"/>
              <a:t>?</a:t>
            </a:r>
          </a:p>
          <a:p>
            <a:r>
              <a:rPr lang="de-CH" dirty="0"/>
              <a:t>Einblick in die Hermeneutik</a:t>
            </a:r>
          </a:p>
          <a:p>
            <a:endParaRPr lang="de-CH" dirty="0"/>
          </a:p>
        </p:txBody>
      </p:sp>
    </p:spTree>
    <p:extLst>
      <p:ext uri="{BB962C8B-B14F-4D97-AF65-F5344CB8AC3E}">
        <p14:creationId xmlns:p14="http://schemas.microsoft.com/office/powerpoint/2010/main" val="1801512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p:cNvSpPr txBox="1">
            <a:spLocks/>
          </p:cNvSpPr>
          <p:nvPr/>
        </p:nvSpPr>
        <p:spPr>
          <a:xfrm>
            <a:off x="2698750" y="-1247553"/>
            <a:ext cx="6624638" cy="3743325"/>
          </a:xfrm>
          <a:prstGeom prst="rect">
            <a:avLst/>
          </a:prstGeom>
        </p:spPr>
        <p:txBody>
          <a:bodyPr/>
          <a:lstStyle/>
          <a:p>
            <a:pPr indent="457200">
              <a:defRPr/>
            </a:pPr>
            <a:endParaRPr lang="de-DE" b="1" dirty="0"/>
          </a:p>
          <a:p>
            <a:pPr>
              <a:defRPr/>
            </a:pPr>
            <a:endParaRPr lang="de-DE" b="1" dirty="0"/>
          </a:p>
          <a:p>
            <a:pPr>
              <a:defRPr/>
            </a:pPr>
            <a:endParaRPr lang="de-CH" b="1" dirty="0"/>
          </a:p>
          <a:p>
            <a:pPr marL="914400" indent="-914400">
              <a:spcBef>
                <a:spcPct val="20000"/>
              </a:spcBef>
              <a:defRPr/>
            </a:pPr>
            <a:r>
              <a:rPr lang="de-CH" b="1" dirty="0"/>
              <a:t>	</a:t>
            </a:r>
          </a:p>
          <a:p>
            <a:pPr marL="914400" indent="-914400">
              <a:spcBef>
                <a:spcPct val="20000"/>
              </a:spcBef>
              <a:defRPr/>
            </a:pPr>
            <a:endParaRPr lang="de-CH" b="1" dirty="0"/>
          </a:p>
          <a:p>
            <a:pPr marL="914400" indent="-914400">
              <a:spcBef>
                <a:spcPct val="20000"/>
              </a:spcBef>
              <a:defRPr/>
            </a:pPr>
            <a:endParaRPr lang="de-CH" b="1" dirty="0"/>
          </a:p>
          <a:p>
            <a:pPr marL="914400" indent="-914400">
              <a:spcBef>
                <a:spcPct val="20000"/>
              </a:spcBef>
              <a:buFontTx/>
              <a:buAutoNum type="alphaLcParenR"/>
              <a:defRPr/>
            </a:pPr>
            <a:endParaRPr lang="de-CH" b="1" dirty="0"/>
          </a:p>
          <a:p>
            <a:pPr algn="ctr">
              <a:spcBef>
                <a:spcPct val="20000"/>
              </a:spcBef>
              <a:defRPr/>
            </a:pPr>
            <a:endParaRPr lang="de-CH" b="1" dirty="0">
              <a:solidFill>
                <a:schemeClr val="tx1">
                  <a:tint val="75000"/>
                </a:schemeClr>
              </a:solidFill>
            </a:endParaRPr>
          </a:p>
        </p:txBody>
      </p:sp>
      <p:sp>
        <p:nvSpPr>
          <p:cNvPr id="5123" name="Titel 5"/>
          <p:cNvSpPr>
            <a:spLocks noGrp="1"/>
          </p:cNvSpPr>
          <p:nvPr>
            <p:ph type="title"/>
          </p:nvPr>
        </p:nvSpPr>
        <p:spPr>
          <a:xfrm>
            <a:off x="2281489" y="624109"/>
            <a:ext cx="9530846" cy="1280890"/>
          </a:xfrm>
        </p:spPr>
        <p:txBody>
          <a:bodyPr>
            <a:normAutofit fontScale="90000"/>
          </a:bodyPr>
          <a:lstStyle/>
          <a:p>
            <a:pPr algn="l"/>
            <a:r>
              <a:rPr lang="de-CH" altLang="de-DE" sz="3200" b="1" dirty="0"/>
              <a:t>Texte auslegen und verstehen:  Begriffserklärungen</a:t>
            </a:r>
            <a:br>
              <a:rPr lang="de-CH" altLang="de-DE" sz="3200" b="1" dirty="0"/>
            </a:br>
            <a:r>
              <a:rPr lang="de-CH" altLang="de-DE" sz="3200" b="1" dirty="0"/>
              <a:t/>
            </a:r>
            <a:br>
              <a:rPr lang="de-CH" altLang="de-DE" sz="3200" b="1" dirty="0"/>
            </a:br>
            <a:r>
              <a:rPr lang="de-CH" altLang="de-DE" sz="2000" b="1" dirty="0"/>
              <a:t>1. Exegese</a:t>
            </a:r>
          </a:p>
        </p:txBody>
      </p:sp>
      <p:sp>
        <p:nvSpPr>
          <p:cNvPr id="2" name="Inhaltsplatzhalter 1"/>
          <p:cNvSpPr>
            <a:spLocks noGrp="1"/>
          </p:cNvSpPr>
          <p:nvPr>
            <p:ph idx="1"/>
          </p:nvPr>
        </p:nvSpPr>
        <p:spPr>
          <a:xfrm>
            <a:off x="2589212" y="2133600"/>
            <a:ext cx="8915400" cy="3096322"/>
          </a:xfrm>
        </p:spPr>
        <p:txBody>
          <a:bodyPr>
            <a:normAutofit/>
          </a:bodyPr>
          <a:lstStyle/>
          <a:p>
            <a:pPr indent="0">
              <a:buNone/>
              <a:defRPr/>
            </a:pPr>
            <a:r>
              <a:rPr lang="de-DE" dirty="0">
                <a:cs typeface="Arial" charset="0"/>
              </a:rPr>
              <a:t>Griechisch:  </a:t>
            </a:r>
            <a:r>
              <a:rPr lang="de-DE" dirty="0" err="1">
                <a:cs typeface="Arial" charset="0"/>
              </a:rPr>
              <a:t>ἐξήγησις</a:t>
            </a:r>
            <a:r>
              <a:rPr lang="de-DE" dirty="0">
                <a:cs typeface="Arial" charset="0"/>
              </a:rPr>
              <a:t>  </a:t>
            </a:r>
            <a:r>
              <a:rPr lang="de-DE" i="1" dirty="0" err="1" smtClean="0">
                <a:cs typeface="Arial" charset="0"/>
              </a:rPr>
              <a:t>exēgesis</a:t>
            </a:r>
            <a:r>
              <a:rPr lang="de-DE" i="1" dirty="0" smtClean="0">
                <a:cs typeface="Arial" charset="0"/>
              </a:rPr>
              <a:t>: </a:t>
            </a:r>
            <a:r>
              <a:rPr lang="de-DE" dirty="0" smtClean="0">
                <a:cs typeface="Arial" charset="0"/>
              </a:rPr>
              <a:t> </a:t>
            </a:r>
            <a:r>
              <a:rPr lang="de-DE" dirty="0">
                <a:cs typeface="Arial" charset="0"/>
              </a:rPr>
              <a:t>„Auslegung“, „Erläuterung“</a:t>
            </a:r>
          </a:p>
          <a:p>
            <a:pPr indent="457200">
              <a:defRPr/>
            </a:pPr>
            <a:endParaRPr lang="de-DE" dirty="0">
              <a:cs typeface="Arial" charset="0"/>
            </a:endParaRPr>
          </a:p>
          <a:p>
            <a:pPr indent="0">
              <a:buNone/>
              <a:defRPr/>
            </a:pPr>
            <a:r>
              <a:rPr lang="de-DE" b="1" dirty="0">
                <a:cs typeface="Arial" charset="0"/>
              </a:rPr>
              <a:t>Exegese ist also die Auslegung bzw. Interpretation von Texten </a:t>
            </a:r>
            <a:r>
              <a:rPr lang="de-DE" b="1" dirty="0" smtClean="0">
                <a:cs typeface="Arial" charset="0"/>
              </a:rPr>
              <a:t>mit dem 	Ziel:</a:t>
            </a:r>
            <a:endParaRPr lang="de-DE" b="1" dirty="0">
              <a:cs typeface="Arial" charset="0"/>
            </a:endParaRPr>
          </a:p>
          <a:p>
            <a:pPr indent="457200">
              <a:defRPr/>
            </a:pPr>
            <a:r>
              <a:rPr lang="de-DE" dirty="0" smtClean="0">
                <a:cs typeface="Arial" charset="0"/>
              </a:rPr>
              <a:t>Die </a:t>
            </a:r>
            <a:r>
              <a:rPr lang="de-DE" dirty="0">
                <a:cs typeface="Arial" charset="0"/>
              </a:rPr>
              <a:t>zentralen Aussagen, Inhalte und Strukturmerkmale eines</a:t>
            </a:r>
          </a:p>
          <a:p>
            <a:pPr indent="0">
              <a:buNone/>
              <a:defRPr/>
            </a:pPr>
            <a:r>
              <a:rPr lang="de-DE" dirty="0" smtClean="0">
                <a:cs typeface="Arial" charset="0"/>
              </a:rPr>
              <a:t>		Textes </a:t>
            </a:r>
            <a:r>
              <a:rPr lang="de-DE" dirty="0">
                <a:cs typeface="Arial" charset="0"/>
              </a:rPr>
              <a:t>sollen für den Leser verdeutlicht und zugänglich gemacht</a:t>
            </a:r>
          </a:p>
          <a:p>
            <a:pPr indent="0">
              <a:buNone/>
              <a:defRPr/>
            </a:pPr>
            <a:r>
              <a:rPr lang="de-DE" dirty="0" smtClean="0">
                <a:cs typeface="Arial" charset="0"/>
              </a:rPr>
              <a:t>		werden</a:t>
            </a:r>
            <a:r>
              <a:rPr lang="de-DE" dirty="0">
                <a:cs typeface="Arial" charset="0"/>
              </a:rPr>
              <a:t>.</a:t>
            </a:r>
            <a:endParaRPr lang="de-CH" dirty="0">
              <a:cs typeface="Arial" charset="0"/>
            </a:endParaRPr>
          </a:p>
          <a:p>
            <a:pPr>
              <a:defRPr/>
            </a:pPr>
            <a:endParaRPr lang="de-DE" b="1" dirty="0"/>
          </a:p>
          <a:p>
            <a:endParaRPr lang="de-CH" dirty="0"/>
          </a:p>
        </p:txBody>
      </p:sp>
    </p:spTree>
    <p:extLst>
      <p:ext uri="{BB962C8B-B14F-4D97-AF65-F5344CB8AC3E}">
        <p14:creationId xmlns:p14="http://schemas.microsoft.com/office/powerpoint/2010/main" val="3235462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p:cNvSpPr txBox="1">
            <a:spLocks/>
          </p:cNvSpPr>
          <p:nvPr/>
        </p:nvSpPr>
        <p:spPr>
          <a:xfrm>
            <a:off x="6623050" y="1960248"/>
            <a:ext cx="5149850" cy="4237352"/>
          </a:xfrm>
          <a:prstGeom prst="rect">
            <a:avLst/>
          </a:prstGeom>
        </p:spPr>
        <p:txBody>
          <a:bodyPr/>
          <a:lstStyle/>
          <a:p>
            <a:pPr>
              <a:defRPr/>
            </a:pPr>
            <a:r>
              <a:rPr lang="de-DE" dirty="0" smtClean="0"/>
              <a:t>Texte werden untersucht auf ihre Sprache und Form und Entstehungsgeschichte.</a:t>
            </a:r>
          </a:p>
          <a:p>
            <a:pPr>
              <a:defRPr/>
            </a:pPr>
            <a:endParaRPr lang="de-DE" dirty="0"/>
          </a:p>
          <a:p>
            <a:pPr>
              <a:defRPr/>
            </a:pPr>
            <a:r>
              <a:rPr lang="de-DE" dirty="0" smtClean="0"/>
              <a:t>Dabei werden die zur Verfügung stehenden Quellen, die darin stehenden Worte und </a:t>
            </a:r>
            <a:r>
              <a:rPr lang="de-DE" dirty="0"/>
              <a:t>S</a:t>
            </a:r>
            <a:r>
              <a:rPr lang="de-DE" dirty="0" smtClean="0"/>
              <a:t>ätze mittels verschiedener Methoden genau analysiert, um zu verstehen, was der Text damals, als er entstand, bedeutete und was für Ziele die Autoren bei den Hörerinnen und Leserinnen Hörenden/Lesenden mit ihnen verfolgten.</a:t>
            </a:r>
          </a:p>
          <a:p>
            <a:pPr>
              <a:defRPr/>
            </a:pPr>
            <a:r>
              <a:rPr lang="de-DE" dirty="0" smtClean="0"/>
              <a:t>Bei den Resultaten handelt es sich um Thesen, die solange stimmen, als sie nicht widerlegt werden können und durch andere ersetzt werden.</a:t>
            </a:r>
            <a:endParaRPr lang="de-DE" dirty="0"/>
          </a:p>
          <a:p>
            <a:pPr>
              <a:defRPr/>
            </a:pPr>
            <a:endParaRPr lang="de-CH" b="1" dirty="0"/>
          </a:p>
          <a:p>
            <a:pPr marL="914400" indent="-914400">
              <a:spcBef>
                <a:spcPct val="20000"/>
              </a:spcBef>
              <a:defRPr/>
            </a:pPr>
            <a:r>
              <a:rPr lang="de-CH" b="1" dirty="0"/>
              <a:t>	</a:t>
            </a:r>
          </a:p>
          <a:p>
            <a:pPr marL="914400" indent="-914400">
              <a:spcBef>
                <a:spcPct val="20000"/>
              </a:spcBef>
              <a:defRPr/>
            </a:pPr>
            <a:endParaRPr lang="de-CH" b="1" dirty="0"/>
          </a:p>
          <a:p>
            <a:pPr marL="914400" indent="-914400">
              <a:spcBef>
                <a:spcPct val="20000"/>
              </a:spcBef>
              <a:defRPr/>
            </a:pPr>
            <a:endParaRPr lang="de-CH" b="1" dirty="0"/>
          </a:p>
          <a:p>
            <a:pPr marL="914400" indent="-914400">
              <a:spcBef>
                <a:spcPct val="20000"/>
              </a:spcBef>
              <a:buFontTx/>
              <a:buAutoNum type="alphaLcParenR"/>
              <a:defRPr/>
            </a:pPr>
            <a:endParaRPr lang="de-CH" b="1" dirty="0"/>
          </a:p>
          <a:p>
            <a:pPr algn="ctr">
              <a:spcBef>
                <a:spcPct val="20000"/>
              </a:spcBef>
              <a:defRPr/>
            </a:pPr>
            <a:endParaRPr lang="de-CH" b="1" dirty="0">
              <a:solidFill>
                <a:schemeClr val="tx1">
                  <a:tint val="75000"/>
                </a:schemeClr>
              </a:solidFill>
            </a:endParaRPr>
          </a:p>
        </p:txBody>
      </p:sp>
      <p:sp>
        <p:nvSpPr>
          <p:cNvPr id="5123" name="Titel 5"/>
          <p:cNvSpPr>
            <a:spLocks noGrp="1"/>
          </p:cNvSpPr>
          <p:nvPr>
            <p:ph type="title"/>
          </p:nvPr>
        </p:nvSpPr>
        <p:spPr>
          <a:xfrm>
            <a:off x="1918011" y="624110"/>
            <a:ext cx="9586602" cy="1280890"/>
          </a:xfrm>
        </p:spPr>
        <p:txBody>
          <a:bodyPr>
            <a:noAutofit/>
          </a:bodyPr>
          <a:lstStyle/>
          <a:p>
            <a:pPr>
              <a:defRPr/>
            </a:pPr>
            <a:r>
              <a:rPr lang="de-DE" sz="3200" b="1" dirty="0"/>
              <a:t>Die Arbeit einer Exegetin/eines Exegeten lässt sich mit </a:t>
            </a:r>
            <a:r>
              <a:rPr lang="de-DE" sz="3200" b="1" dirty="0" smtClean="0"/>
              <a:t>der </a:t>
            </a:r>
            <a:r>
              <a:rPr lang="de-DE" sz="3200" b="1" dirty="0"/>
              <a:t>eines Laboranten vergleichen: </a:t>
            </a: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8750" y="1960248"/>
            <a:ext cx="3613560" cy="2407187"/>
          </a:xfrm>
          <a:prstGeom prst="rect">
            <a:avLst/>
          </a:prstGeom>
        </p:spPr>
      </p:pic>
    </p:spTree>
    <p:extLst>
      <p:ext uri="{BB962C8B-B14F-4D97-AF65-F5344CB8AC3E}">
        <p14:creationId xmlns:p14="http://schemas.microsoft.com/office/powerpoint/2010/main" val="455791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p:cNvSpPr txBox="1">
            <a:spLocks/>
          </p:cNvSpPr>
          <p:nvPr/>
        </p:nvSpPr>
        <p:spPr>
          <a:xfrm>
            <a:off x="5918738" y="3274908"/>
            <a:ext cx="4824412" cy="2879725"/>
          </a:xfrm>
          <a:prstGeom prst="rect">
            <a:avLst/>
          </a:prstGeom>
        </p:spPr>
        <p:txBody>
          <a:bodyPr/>
          <a:lstStyle/>
          <a:p>
            <a:pPr marL="1371600" indent="-1371600">
              <a:defRPr/>
            </a:pPr>
            <a:endParaRPr lang="de-DE" dirty="0">
              <a:cs typeface="Arial" charset="0"/>
            </a:endParaRPr>
          </a:p>
          <a:p>
            <a:pPr marL="1371600" indent="-1371600">
              <a:defRPr/>
            </a:pPr>
            <a:r>
              <a:rPr lang="de-DE" dirty="0">
                <a:cs typeface="Arial" charset="0"/>
              </a:rPr>
              <a:t>Griechisch: 	</a:t>
            </a:r>
            <a:r>
              <a:rPr lang="de-CH" dirty="0" err="1">
                <a:cs typeface="Arial" charset="0"/>
              </a:rPr>
              <a:t>ἑρμηνεύειν</a:t>
            </a:r>
            <a:r>
              <a:rPr lang="de-DE" dirty="0">
                <a:cs typeface="Arial" charset="0"/>
              </a:rPr>
              <a:t> 	</a:t>
            </a:r>
            <a:r>
              <a:rPr lang="de-DE" i="1" dirty="0" err="1">
                <a:cs typeface="Arial" charset="0"/>
              </a:rPr>
              <a:t>hermēneúein</a:t>
            </a:r>
            <a:r>
              <a:rPr lang="de-DE" dirty="0">
                <a:cs typeface="Arial" charset="0"/>
              </a:rPr>
              <a:t> </a:t>
            </a:r>
          </a:p>
          <a:p>
            <a:pPr>
              <a:defRPr/>
            </a:pPr>
            <a:endParaRPr lang="de-DE" b="1" dirty="0">
              <a:cs typeface="Arial" charset="0"/>
            </a:endParaRPr>
          </a:p>
          <a:p>
            <a:pPr>
              <a:defRPr/>
            </a:pPr>
            <a:r>
              <a:rPr lang="de-DE" dirty="0">
                <a:cs typeface="Arial" charset="0"/>
              </a:rPr>
              <a:t>erklären, auslegen, übersetzen</a:t>
            </a:r>
          </a:p>
          <a:p>
            <a:pPr>
              <a:defRPr/>
            </a:pPr>
            <a:endParaRPr lang="de-DE" b="1" dirty="0"/>
          </a:p>
          <a:p>
            <a:pPr>
              <a:defRPr/>
            </a:pPr>
            <a:r>
              <a:rPr lang="de-DE" b="1" dirty="0"/>
              <a:t>Hermeneutik ist die Lehre vom Verstehen eines Textes</a:t>
            </a:r>
          </a:p>
          <a:p>
            <a:pPr>
              <a:defRPr/>
            </a:pPr>
            <a:endParaRPr lang="de-DE" b="1" dirty="0"/>
          </a:p>
          <a:p>
            <a:pPr>
              <a:defRPr/>
            </a:pPr>
            <a:r>
              <a:rPr lang="de-DE" b="1" dirty="0"/>
              <a:t>Hermeneutik  untersucht die </a:t>
            </a:r>
            <a:r>
              <a:rPr lang="de-DE" b="1" dirty="0" smtClean="0"/>
              <a:t>Voraus-setzungen </a:t>
            </a:r>
            <a:r>
              <a:rPr lang="de-DE" b="1" dirty="0"/>
              <a:t>und Ziele der Auslegung</a:t>
            </a:r>
          </a:p>
          <a:p>
            <a:pPr>
              <a:defRPr/>
            </a:pPr>
            <a:endParaRPr lang="de-DE" b="1" dirty="0"/>
          </a:p>
          <a:p>
            <a:pPr>
              <a:defRPr/>
            </a:pPr>
            <a:endParaRPr lang="de-DE" b="1" dirty="0"/>
          </a:p>
          <a:p>
            <a:pPr>
              <a:defRPr/>
            </a:pPr>
            <a:endParaRPr lang="de-CH" b="1" dirty="0"/>
          </a:p>
          <a:p>
            <a:pPr marL="914400" indent="-914400">
              <a:spcBef>
                <a:spcPct val="20000"/>
              </a:spcBef>
              <a:defRPr/>
            </a:pPr>
            <a:r>
              <a:rPr lang="de-CH" b="1" dirty="0"/>
              <a:t>	</a:t>
            </a:r>
          </a:p>
          <a:p>
            <a:pPr marL="914400" indent="-914400">
              <a:spcBef>
                <a:spcPct val="20000"/>
              </a:spcBef>
              <a:defRPr/>
            </a:pPr>
            <a:endParaRPr lang="de-CH" b="1" dirty="0"/>
          </a:p>
          <a:p>
            <a:pPr marL="914400" indent="-914400">
              <a:spcBef>
                <a:spcPct val="20000"/>
              </a:spcBef>
              <a:defRPr/>
            </a:pPr>
            <a:endParaRPr lang="de-CH" b="1" dirty="0"/>
          </a:p>
          <a:p>
            <a:pPr marL="914400" indent="-914400">
              <a:spcBef>
                <a:spcPct val="20000"/>
              </a:spcBef>
              <a:buFontTx/>
              <a:buAutoNum type="alphaLcParenR"/>
              <a:defRPr/>
            </a:pPr>
            <a:endParaRPr lang="de-CH" b="1" dirty="0"/>
          </a:p>
          <a:p>
            <a:pPr algn="ctr">
              <a:spcBef>
                <a:spcPct val="20000"/>
              </a:spcBef>
              <a:defRPr/>
            </a:pPr>
            <a:endParaRPr lang="de-CH" b="1" dirty="0">
              <a:solidFill>
                <a:schemeClr val="tx1">
                  <a:tint val="75000"/>
                </a:schemeClr>
              </a:solidFill>
            </a:endParaRPr>
          </a:p>
        </p:txBody>
      </p:sp>
      <p:sp>
        <p:nvSpPr>
          <p:cNvPr id="6147" name="Titel 5"/>
          <p:cNvSpPr>
            <a:spLocks noGrp="1"/>
          </p:cNvSpPr>
          <p:nvPr>
            <p:ph type="title"/>
          </p:nvPr>
        </p:nvSpPr>
        <p:spPr>
          <a:xfrm>
            <a:off x="2263698" y="624110"/>
            <a:ext cx="9344722" cy="1280890"/>
          </a:xfrm>
        </p:spPr>
        <p:txBody>
          <a:bodyPr>
            <a:normAutofit fontScale="90000"/>
          </a:bodyPr>
          <a:lstStyle/>
          <a:p>
            <a:pPr algn="l"/>
            <a:r>
              <a:rPr lang="de-CH" altLang="de-DE" sz="3200" b="1" dirty="0"/>
              <a:t>Texte auslegen und verstehen:  Begriffserklärungen </a:t>
            </a:r>
            <a:br>
              <a:rPr lang="de-CH" altLang="de-DE" sz="3200" b="1" dirty="0"/>
            </a:br>
            <a:r>
              <a:rPr lang="de-CH" altLang="de-DE" sz="3200" b="1" dirty="0"/>
              <a:t/>
            </a:r>
            <a:br>
              <a:rPr lang="de-CH" altLang="de-DE" sz="3200" b="1" dirty="0"/>
            </a:br>
            <a:r>
              <a:rPr lang="de-CH" altLang="de-DE" sz="2000" b="1" dirty="0"/>
              <a:t>2. Hermeneutik</a:t>
            </a:r>
          </a:p>
        </p:txBody>
      </p:sp>
      <p:pic>
        <p:nvPicPr>
          <p:cNvPr id="6148" name="Grafik 6" descr="Hermes.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46741" y="1905000"/>
            <a:ext cx="2732088" cy="40338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5918738" y="1905000"/>
            <a:ext cx="5139787" cy="1200329"/>
          </a:xfrm>
          <a:prstGeom prst="rect">
            <a:avLst/>
          </a:prstGeom>
          <a:noFill/>
        </p:spPr>
        <p:txBody>
          <a:bodyPr wrap="square">
            <a:spAutoFit/>
          </a:bodyPr>
          <a:lstStyle/>
          <a:p>
            <a:pPr>
              <a:defRPr/>
            </a:pPr>
            <a:r>
              <a:rPr lang="de-CH" dirty="0">
                <a:cs typeface="Arial" charset="0"/>
              </a:rPr>
              <a:t>Hermes, der Götterbote: Überbringer und Übersetzer göttlicher Botschaften an die Menschen und Nachrichten von den Menschen an die Götter des Olymp</a:t>
            </a:r>
          </a:p>
        </p:txBody>
      </p:sp>
    </p:spTree>
    <p:extLst>
      <p:ext uri="{BB962C8B-B14F-4D97-AF65-F5344CB8AC3E}">
        <p14:creationId xmlns:p14="http://schemas.microsoft.com/office/powerpoint/2010/main" val="2968868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el 5"/>
          <p:cNvSpPr>
            <a:spLocks noGrp="1"/>
          </p:cNvSpPr>
          <p:nvPr>
            <p:ph type="title"/>
          </p:nvPr>
        </p:nvSpPr>
        <p:spPr>
          <a:xfrm>
            <a:off x="2419815" y="624110"/>
            <a:ext cx="9222058" cy="1280890"/>
          </a:xfrm>
        </p:spPr>
        <p:txBody>
          <a:bodyPr>
            <a:normAutofit fontScale="90000"/>
          </a:bodyPr>
          <a:lstStyle/>
          <a:p>
            <a:pPr algn="l"/>
            <a:r>
              <a:rPr lang="de-CH" altLang="de-DE" sz="3200" b="1" dirty="0"/>
              <a:t>Texte auslegen und verstehen: </a:t>
            </a:r>
            <a:r>
              <a:rPr lang="de-CH" altLang="de-DE" sz="3200" b="1" dirty="0" smtClean="0"/>
              <a:t>Begriffserklärungen </a:t>
            </a:r>
            <a:r>
              <a:rPr lang="de-CH" altLang="de-DE" sz="3200" b="1" dirty="0"/>
              <a:t/>
            </a:r>
            <a:br>
              <a:rPr lang="de-CH" altLang="de-DE" sz="3200" b="1" dirty="0"/>
            </a:br>
            <a:r>
              <a:rPr lang="de-CH" altLang="de-DE" sz="3200" b="1" dirty="0"/>
              <a:t/>
            </a:r>
            <a:br>
              <a:rPr lang="de-CH" altLang="de-DE" sz="3200" b="1" dirty="0"/>
            </a:br>
            <a:r>
              <a:rPr lang="de-CH" altLang="de-DE" sz="2000" b="1" dirty="0"/>
              <a:t>Hermeneutik</a:t>
            </a:r>
          </a:p>
        </p:txBody>
      </p:sp>
      <p:sp>
        <p:nvSpPr>
          <p:cNvPr id="2" name="Inhaltsplatzhalter 1"/>
          <p:cNvSpPr>
            <a:spLocks noGrp="1"/>
          </p:cNvSpPr>
          <p:nvPr>
            <p:ph idx="1"/>
          </p:nvPr>
        </p:nvSpPr>
        <p:spPr>
          <a:xfrm>
            <a:off x="2589212" y="2133600"/>
            <a:ext cx="8915400" cy="2661424"/>
          </a:xfrm>
        </p:spPr>
        <p:txBody>
          <a:bodyPr/>
          <a:lstStyle/>
          <a:p>
            <a:r>
              <a:rPr lang="de-CH" dirty="0">
                <a:cs typeface="Arial" charset="0"/>
              </a:rPr>
              <a:t>I</a:t>
            </a:r>
            <a:r>
              <a:rPr lang="de-CH" dirty="0" smtClean="0">
                <a:cs typeface="Arial" charset="0"/>
              </a:rPr>
              <a:t>st </a:t>
            </a:r>
            <a:r>
              <a:rPr lang="de-CH" dirty="0">
                <a:cs typeface="Arial" charset="0"/>
              </a:rPr>
              <a:t>die wissenschaftliche Disziplin (d.h. das wissenschaftliche Fach), die sich mit dem Verstehen von Texten beschäftigt. Sie deckt auf, wie Menschen Texte verstehen. </a:t>
            </a:r>
          </a:p>
          <a:p>
            <a:r>
              <a:rPr lang="de-CH" dirty="0" smtClean="0"/>
              <a:t>Wie </a:t>
            </a:r>
            <a:r>
              <a:rPr lang="de-CH" dirty="0"/>
              <a:t>M</a:t>
            </a:r>
            <a:r>
              <a:rPr lang="de-CH" dirty="0" smtClean="0"/>
              <a:t>enschen Texte verstehen, ist abhängig von ihrer sozialen Herkunft, ihrer (religiösen) Erziehung und Bildung, ihrer Biographie und ihrer Weltanschauung (Philosophie</a:t>
            </a:r>
            <a:r>
              <a:rPr lang="de-CH" dirty="0" smtClean="0"/>
              <a:t>).</a:t>
            </a:r>
            <a:endParaRPr lang="de-CH" dirty="0"/>
          </a:p>
        </p:txBody>
      </p:sp>
    </p:spTree>
    <p:extLst>
      <p:ext uri="{BB962C8B-B14F-4D97-AF65-F5344CB8AC3E}">
        <p14:creationId xmlns:p14="http://schemas.microsoft.com/office/powerpoint/2010/main" val="3302773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Wie verstehen wir (Bibel-)Texte? </a:t>
            </a:r>
            <a:br>
              <a:rPr lang="de-CH" dirty="0"/>
            </a:br>
            <a:r>
              <a:rPr lang="de-CH" dirty="0"/>
              <a:t>Der hermeneutische Zirkel</a:t>
            </a:r>
          </a:p>
        </p:txBody>
      </p:sp>
      <p:pic>
        <p:nvPicPr>
          <p:cNvPr id="4" name="Inhaltsplatzhalter 3"/>
          <p:cNvPicPr>
            <a:picLocks noGrp="1" noChangeAspect="1"/>
          </p:cNvPicPr>
          <p:nvPr>
            <p:ph idx="1"/>
          </p:nvPr>
        </p:nvPicPr>
        <p:blipFill>
          <a:blip r:embed="rId2"/>
          <a:stretch>
            <a:fillRect/>
          </a:stretch>
        </p:blipFill>
        <p:spPr>
          <a:xfrm>
            <a:off x="3407123" y="1905001"/>
            <a:ext cx="5914677" cy="4437376"/>
          </a:xfrm>
          <a:prstGeom prst="rect">
            <a:avLst/>
          </a:prstGeom>
        </p:spPr>
      </p:pic>
    </p:spTree>
    <p:extLst>
      <p:ext uri="{BB962C8B-B14F-4D97-AF65-F5344CB8AC3E}">
        <p14:creationId xmlns:p14="http://schemas.microsoft.com/office/powerpoint/2010/main" val="3771280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Das Problem: </a:t>
            </a:r>
            <a:r>
              <a:rPr lang="de-DE" altLang="de-DE" dirty="0" smtClean="0"/>
              <a:t/>
            </a:r>
            <a:br>
              <a:rPr lang="de-DE" altLang="de-DE" dirty="0" smtClean="0"/>
            </a:br>
            <a:r>
              <a:rPr lang="de-DE" altLang="de-DE" dirty="0" smtClean="0"/>
              <a:t>Der </a:t>
            </a:r>
            <a:r>
              <a:rPr lang="de-DE" altLang="de-DE" dirty="0"/>
              <a:t>hermeneutische Zirkel!</a:t>
            </a:r>
            <a:endParaRPr lang="de-CH" dirty="0"/>
          </a:p>
        </p:txBody>
      </p:sp>
      <p:sp>
        <p:nvSpPr>
          <p:cNvPr id="3" name="Inhaltsplatzhalter 2"/>
          <p:cNvSpPr>
            <a:spLocks noGrp="1"/>
          </p:cNvSpPr>
          <p:nvPr>
            <p:ph idx="1"/>
          </p:nvPr>
        </p:nvSpPr>
        <p:spPr/>
        <p:txBody>
          <a:bodyPr>
            <a:normAutofit lnSpcReduction="10000"/>
          </a:bodyPr>
          <a:lstStyle/>
          <a:p>
            <a:r>
              <a:rPr lang="de-DE" altLang="de-DE" dirty="0"/>
              <a:t>Das Verstehen von Texten geschieht immer in Abhängigkeit der eigenen Meinung. Die Meinung kann sich dabei durch neue Einsichten, durch  immerwährende Weiterbildung des Weltbildes, ändern.</a:t>
            </a:r>
          </a:p>
          <a:p>
            <a:endParaRPr lang="de-CH" altLang="de-DE" dirty="0"/>
          </a:p>
          <a:p>
            <a:r>
              <a:rPr lang="de-DE" altLang="de-DE" dirty="0"/>
              <a:t>Das Verstehen spielt sich in einem „Zirkel“ ab (siehe Abbildung). Von der Geburt des Menschen an bis zu seinem Tode, ist der Mensch ständig bestrebt, sein Weltbild seinem „Ideal“ anzupassen. </a:t>
            </a:r>
          </a:p>
          <a:p>
            <a:endParaRPr lang="de-DE" altLang="de-DE" dirty="0"/>
          </a:p>
          <a:p>
            <a:r>
              <a:rPr lang="de-DE" altLang="de-DE" dirty="0"/>
              <a:t>Das erste Weltbild wird durch das Elternhaus festgelegt: </a:t>
            </a:r>
            <a:r>
              <a:rPr lang="de-DE" altLang="de-DE" dirty="0" err="1" smtClean="0"/>
              <a:t>Z.b.</a:t>
            </a:r>
            <a:r>
              <a:rPr lang="de-DE" altLang="de-DE" dirty="0" smtClean="0"/>
              <a:t> Wer </a:t>
            </a:r>
            <a:r>
              <a:rPr lang="de-DE" altLang="de-DE" dirty="0"/>
              <a:t>in einem reichen Elternhaus aufwächst, wird ein anderes Verständnis haben, als einer, der in einer Arbeiterfamilie wohnt. Die weiteren Weltbilder sind dann individuell geprägt durch das eigene Ideal. </a:t>
            </a:r>
          </a:p>
          <a:p>
            <a:endParaRPr lang="de-CH" dirty="0"/>
          </a:p>
        </p:txBody>
      </p:sp>
    </p:spTree>
    <p:extLst>
      <p:ext uri="{BB962C8B-B14F-4D97-AF65-F5344CB8AC3E}">
        <p14:creationId xmlns:p14="http://schemas.microsoft.com/office/powerpoint/2010/main" val="3571823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Erläuterung des hermeneutischen </a:t>
            </a:r>
            <a:r>
              <a:rPr lang="de-DE" altLang="de-DE" dirty="0" smtClean="0"/>
              <a:t>Zirkels: 1. und 2. Schritt</a:t>
            </a:r>
            <a:endParaRPr lang="de-CH" dirty="0"/>
          </a:p>
        </p:txBody>
      </p:sp>
      <p:sp>
        <p:nvSpPr>
          <p:cNvPr id="3" name="Inhaltsplatzhalter 2"/>
          <p:cNvSpPr>
            <a:spLocks noGrp="1"/>
          </p:cNvSpPr>
          <p:nvPr>
            <p:ph idx="1"/>
          </p:nvPr>
        </p:nvSpPr>
        <p:spPr/>
        <p:txBody>
          <a:bodyPr>
            <a:normAutofit lnSpcReduction="10000"/>
          </a:bodyPr>
          <a:lstStyle/>
          <a:p>
            <a:r>
              <a:rPr lang="de-DE" altLang="de-DE" dirty="0"/>
              <a:t>Annahme: Wir lesen einen Text. Was wir aus dem Text für uns herauslesen und herausinterpretieren, ist unser erstes </a:t>
            </a:r>
            <a:r>
              <a:rPr lang="de-DE" altLang="de-DE" dirty="0" smtClean="0"/>
              <a:t>Gesamtverständnis </a:t>
            </a:r>
            <a:r>
              <a:rPr lang="de-DE" altLang="de-DE" dirty="0"/>
              <a:t>(Interpretation A, (2)</a:t>
            </a:r>
          </a:p>
          <a:p>
            <a:r>
              <a:rPr lang="de-DE" altLang="de-DE" dirty="0"/>
              <a:t>Dieses Gesamtverständnis ist gefärbt durch unser Vorverständnis (1)</a:t>
            </a:r>
          </a:p>
          <a:p>
            <a:r>
              <a:rPr lang="de-DE" altLang="de-DE" dirty="0"/>
              <a:t>Zum Vorverständnis gehören unsere individuelle Einstellung zum Leben, unsere Denkweise, unsere Sprache und vor allem unsere Erziehung mit dem vermittelten Weltbild und Weltverständnis.</a:t>
            </a:r>
          </a:p>
          <a:p>
            <a:pPr marL="0" indent="0">
              <a:buNone/>
            </a:pPr>
            <a:r>
              <a:rPr lang="de-DE" altLang="de-DE" b="1" dirty="0">
                <a:solidFill>
                  <a:srgbClr val="FF0000"/>
                </a:solidFill>
              </a:rPr>
              <a:t>Achtung!</a:t>
            </a:r>
          </a:p>
          <a:p>
            <a:pPr marL="0" indent="0">
              <a:buNone/>
            </a:pPr>
            <a:r>
              <a:rPr lang="de-DE" altLang="de-DE" dirty="0">
                <a:solidFill>
                  <a:srgbClr val="FF0000"/>
                </a:solidFill>
              </a:rPr>
              <a:t>Man kann es bei der nach dem oberflächlichen Lesen entstandenen Interpretation A belassen, aber dann ist die Gefahr groß, dass die eigentliche Aussageabsicht des Textes uns doch verborgen bleibt, weil unsere individuelle Denk- und Sichtweise nur einen Teil des Ganzen erkennen kann. </a:t>
            </a:r>
            <a:endParaRPr lang="de-CH" altLang="de-DE" dirty="0">
              <a:solidFill>
                <a:srgbClr val="FF0000"/>
              </a:solidFill>
            </a:endParaRPr>
          </a:p>
          <a:p>
            <a:endParaRPr lang="de-CH" dirty="0"/>
          </a:p>
        </p:txBody>
      </p:sp>
    </p:spTree>
    <p:extLst>
      <p:ext uri="{BB962C8B-B14F-4D97-AF65-F5344CB8AC3E}">
        <p14:creationId xmlns:p14="http://schemas.microsoft.com/office/powerpoint/2010/main" val="1597808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Erläuterung des hermeneutischen </a:t>
            </a:r>
            <a:r>
              <a:rPr lang="de-DE" altLang="de-DE" dirty="0" smtClean="0"/>
              <a:t>Zirkels: 3. Schritt</a:t>
            </a:r>
            <a:endParaRPr lang="de-CH" dirty="0"/>
          </a:p>
        </p:txBody>
      </p:sp>
      <p:sp>
        <p:nvSpPr>
          <p:cNvPr id="3" name="Inhaltsplatzhalter 2"/>
          <p:cNvSpPr>
            <a:spLocks noGrp="1"/>
          </p:cNvSpPr>
          <p:nvPr>
            <p:ph idx="1"/>
          </p:nvPr>
        </p:nvSpPr>
        <p:spPr/>
        <p:txBody>
          <a:bodyPr/>
          <a:lstStyle/>
          <a:p>
            <a:r>
              <a:rPr lang="de-DE" altLang="de-DE" dirty="0"/>
              <a:t>Für ein </a:t>
            </a:r>
            <a:r>
              <a:rPr lang="de-DE" altLang="de-DE" dirty="0" err="1"/>
              <a:t>vertiefteres</a:t>
            </a:r>
            <a:r>
              <a:rPr lang="de-DE" altLang="de-DE" dirty="0"/>
              <a:t> Textverständnis muss man einen Text und dessen ganze Aussageabsicht näher kennen lernen wollen.</a:t>
            </a:r>
          </a:p>
          <a:p>
            <a:r>
              <a:rPr lang="de-DE" altLang="de-DE" dirty="0"/>
              <a:t>Dazu gibt es verschiedene Möglichkeiten (3):</a:t>
            </a:r>
          </a:p>
          <a:p>
            <a:pPr marL="0" indent="0">
              <a:buNone/>
            </a:pPr>
            <a:endParaRPr lang="de-DE" altLang="de-DE" dirty="0"/>
          </a:p>
          <a:p>
            <a:pPr marL="0" indent="0">
              <a:buNone/>
            </a:pPr>
            <a:r>
              <a:rPr lang="de-DE" altLang="de-DE" dirty="0"/>
              <a:t>Z</a:t>
            </a:r>
            <a:r>
              <a:rPr lang="de-DE" altLang="de-DE" dirty="0" smtClean="0"/>
              <a:t>um </a:t>
            </a:r>
            <a:r>
              <a:rPr lang="de-DE" altLang="de-DE" dirty="0"/>
              <a:t>Beispiel die </a:t>
            </a:r>
            <a:r>
              <a:rPr lang="de-DE" altLang="de-DE" dirty="0">
                <a:solidFill>
                  <a:srgbClr val="FF0000"/>
                </a:solidFill>
              </a:rPr>
              <a:t>Motive</a:t>
            </a:r>
            <a:r>
              <a:rPr lang="de-DE" altLang="de-DE" dirty="0"/>
              <a:t> zu suchen, die den Autor veranlasst haben, diesen Text zu verfassen, oder aber einfach nur die </a:t>
            </a:r>
            <a:r>
              <a:rPr lang="de-DE" altLang="de-DE" dirty="0">
                <a:solidFill>
                  <a:srgbClr val="FF0000"/>
                </a:solidFill>
              </a:rPr>
              <a:t>Textsorten</a:t>
            </a:r>
            <a:r>
              <a:rPr lang="de-DE" altLang="de-DE" dirty="0"/>
              <a:t> </a:t>
            </a:r>
            <a:r>
              <a:rPr lang="de-DE" altLang="de-DE" dirty="0" smtClean="0"/>
              <a:t>unterscheiden</a:t>
            </a:r>
            <a:r>
              <a:rPr lang="de-DE" altLang="de-DE" dirty="0"/>
              <a:t>. Handelt es sich um ein </a:t>
            </a:r>
            <a:r>
              <a:rPr lang="de-DE" altLang="de-DE" dirty="0">
                <a:solidFill>
                  <a:srgbClr val="FF0000"/>
                </a:solidFill>
              </a:rPr>
              <a:t>Gleichnis</a:t>
            </a:r>
            <a:r>
              <a:rPr lang="de-DE" altLang="de-DE" dirty="0"/>
              <a:t>, ein </a:t>
            </a:r>
            <a:r>
              <a:rPr lang="de-DE" altLang="de-DE" dirty="0">
                <a:solidFill>
                  <a:srgbClr val="FF0000"/>
                </a:solidFill>
              </a:rPr>
              <a:t>Märchen</a:t>
            </a:r>
            <a:r>
              <a:rPr lang="de-DE" altLang="de-DE" dirty="0"/>
              <a:t>, oder eine </a:t>
            </a:r>
            <a:r>
              <a:rPr lang="de-DE" altLang="de-DE" dirty="0">
                <a:solidFill>
                  <a:srgbClr val="FF0000"/>
                </a:solidFill>
              </a:rPr>
              <a:t>reale Erzählung</a:t>
            </a:r>
            <a:r>
              <a:rPr lang="de-DE" altLang="de-DE" dirty="0"/>
              <a:t>? </a:t>
            </a:r>
            <a:endParaRPr lang="de-DE" altLang="de-DE" dirty="0" smtClean="0"/>
          </a:p>
          <a:p>
            <a:r>
              <a:rPr lang="de-DE" altLang="de-DE" dirty="0" smtClean="0"/>
              <a:t>Diese </a:t>
            </a:r>
            <a:r>
              <a:rPr lang="de-DE" altLang="de-DE" dirty="0"/>
              <a:t>und andere Wege und Möglichkeiten der Betrachtungsweise eines Textes eröffnen einen weiteren Horizont. Auf diese Weise gelangt man schließlich zu einer vom eigenen Vorverständnis losgelösten, zweiten Interpretation B (4), die einem bereits viel mehr vom Essentiellen hergibt. </a:t>
            </a:r>
            <a:endParaRPr lang="de-CH" altLang="de-DE" dirty="0"/>
          </a:p>
          <a:p>
            <a:endParaRPr lang="de-CH" dirty="0"/>
          </a:p>
        </p:txBody>
      </p:sp>
    </p:spTree>
    <p:extLst>
      <p:ext uri="{BB962C8B-B14F-4D97-AF65-F5344CB8AC3E}">
        <p14:creationId xmlns:p14="http://schemas.microsoft.com/office/powerpoint/2010/main" val="2336842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Erläuterung des hermeneutischen </a:t>
            </a:r>
            <a:r>
              <a:rPr lang="de-DE" altLang="de-DE" dirty="0" smtClean="0"/>
              <a:t>Zirkels: 4. Schritt</a:t>
            </a:r>
            <a:endParaRPr lang="de-CH" dirty="0"/>
          </a:p>
        </p:txBody>
      </p:sp>
      <p:sp>
        <p:nvSpPr>
          <p:cNvPr id="3" name="Inhaltsplatzhalter 2"/>
          <p:cNvSpPr>
            <a:spLocks noGrp="1"/>
          </p:cNvSpPr>
          <p:nvPr>
            <p:ph idx="1"/>
          </p:nvPr>
        </p:nvSpPr>
        <p:spPr/>
        <p:txBody>
          <a:bodyPr/>
          <a:lstStyle/>
          <a:p>
            <a:r>
              <a:rPr lang="de-DE" altLang="de-DE" dirty="0"/>
              <a:t>Die Prozedur des Verstehens (3) kann man natürlich mehrmals unter verschiedenen Gesichtspunkten durchführen und kann somit die zweite Interpretation ausweiten. </a:t>
            </a:r>
          </a:p>
          <a:p>
            <a:pPr>
              <a:buFont typeface="Arial" panose="020B0604020202020204" pitchFamily="34" charset="0"/>
              <a:buNone/>
            </a:pPr>
            <a:endParaRPr lang="de-DE" altLang="de-DE" dirty="0"/>
          </a:p>
          <a:p>
            <a:pPr>
              <a:buFont typeface="Arial" panose="020B0604020202020204" pitchFamily="34" charset="0"/>
              <a:buNone/>
            </a:pPr>
            <a:r>
              <a:rPr lang="de-DE" altLang="de-DE" dirty="0"/>
              <a:t>	</a:t>
            </a:r>
            <a:r>
              <a:rPr lang="de-DE" altLang="de-DE" b="1" dirty="0"/>
              <a:t>Auf diese Weise erwächst vertieftes Verstehen. </a:t>
            </a:r>
          </a:p>
          <a:p>
            <a:pPr>
              <a:buFont typeface="Arial" panose="020B0604020202020204" pitchFamily="34" charset="0"/>
              <a:buNone/>
            </a:pPr>
            <a:endParaRPr lang="de-DE" altLang="de-DE" dirty="0"/>
          </a:p>
          <a:p>
            <a:pPr>
              <a:buFont typeface="Arial" panose="020B0604020202020204" pitchFamily="34" charset="0"/>
              <a:buNone/>
            </a:pPr>
            <a:r>
              <a:rPr lang="de-DE" altLang="de-DE" dirty="0"/>
              <a:t>	</a:t>
            </a:r>
            <a:endParaRPr lang="de-CH" dirty="0"/>
          </a:p>
        </p:txBody>
      </p:sp>
    </p:spTree>
    <p:extLst>
      <p:ext uri="{BB962C8B-B14F-4D97-AF65-F5344CB8AC3E}">
        <p14:creationId xmlns:p14="http://schemas.microsoft.com/office/powerpoint/2010/main" val="4259591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Erläuterung des hermeneutischen Zirkels</a:t>
            </a:r>
            <a:endParaRPr lang="de-CH" dirty="0"/>
          </a:p>
        </p:txBody>
      </p:sp>
      <p:sp>
        <p:nvSpPr>
          <p:cNvPr id="3" name="Inhaltsplatzhalter 2"/>
          <p:cNvSpPr>
            <a:spLocks noGrp="1"/>
          </p:cNvSpPr>
          <p:nvPr>
            <p:ph idx="1"/>
          </p:nvPr>
        </p:nvSpPr>
        <p:spPr>
          <a:xfrm>
            <a:off x="2589212" y="2133600"/>
            <a:ext cx="8915400" cy="4322956"/>
          </a:xfrm>
        </p:spPr>
        <p:txBody>
          <a:bodyPr/>
          <a:lstStyle/>
          <a:p>
            <a:pPr>
              <a:buFont typeface="Arial" panose="020B0604020202020204" pitchFamily="34" charset="0"/>
              <a:buNone/>
            </a:pPr>
            <a:r>
              <a:rPr lang="de-DE" altLang="de-DE" dirty="0"/>
              <a:t>	</a:t>
            </a:r>
            <a:r>
              <a:rPr lang="de-DE" altLang="de-DE" b="1" dirty="0"/>
              <a:t>Ergänzung: </a:t>
            </a:r>
          </a:p>
          <a:p>
            <a:pPr>
              <a:buFont typeface="Arial" panose="020B0604020202020204" pitchFamily="34" charset="0"/>
              <a:buNone/>
            </a:pPr>
            <a:r>
              <a:rPr lang="de-DE" altLang="de-DE" b="1" dirty="0"/>
              <a:t>	</a:t>
            </a:r>
            <a:r>
              <a:rPr lang="de-DE" altLang="de-DE" dirty="0"/>
              <a:t>Es gibt </a:t>
            </a:r>
            <a:r>
              <a:rPr lang="de-DE" altLang="de-DE" dirty="0" err="1"/>
              <a:t>Hermeneutiker</a:t>
            </a:r>
            <a:r>
              <a:rPr lang="de-DE" altLang="de-DE" dirty="0"/>
              <a:t>, die heute </a:t>
            </a:r>
            <a:r>
              <a:rPr lang="de-DE" altLang="de-DE" dirty="0" smtClean="0"/>
              <a:t>lieber statt </a:t>
            </a:r>
            <a:r>
              <a:rPr lang="de-DE" altLang="de-DE" dirty="0"/>
              <a:t>vom hermeneutischen Zirkel von einer hermeneutischen Spirale sprechen. Der </a:t>
            </a:r>
            <a:r>
              <a:rPr lang="de-DE" altLang="de-DE" dirty="0" err="1" smtClean="0"/>
              <a:t>Verstehensprozess</a:t>
            </a:r>
            <a:r>
              <a:rPr lang="de-DE" altLang="de-DE" dirty="0" smtClean="0"/>
              <a:t>  </a:t>
            </a:r>
            <a:r>
              <a:rPr lang="de-DE" altLang="de-DE" dirty="0"/>
              <a:t>geschieht von innen nach </a:t>
            </a:r>
            <a:r>
              <a:rPr lang="de-DE" altLang="de-DE" dirty="0" err="1"/>
              <a:t>aussen</a:t>
            </a:r>
            <a:r>
              <a:rPr lang="de-DE" altLang="de-DE" dirty="0"/>
              <a:t> und hört eigentlich nie auf.</a:t>
            </a:r>
            <a:endParaRPr lang="de-CH" altLang="de-DE" dirty="0"/>
          </a:p>
          <a:p>
            <a:endParaRPr lang="de-CH" dirty="0"/>
          </a:p>
        </p:txBody>
      </p:sp>
      <p:pic>
        <p:nvPicPr>
          <p:cNvPr id="4" name="Grafik 7" descr="img5.gif"/>
          <p:cNvPicPr>
            <a:picLocks noChangeAspect="1"/>
          </p:cNvPicPr>
          <p:nvPr/>
        </p:nvPicPr>
        <p:blipFill>
          <a:blip r:embed="rId2">
            <a:extLst>
              <a:ext uri="{28A0092B-C50C-407E-A947-70E740481C1C}">
                <a14:useLocalDpi xmlns:a14="http://schemas.microsoft.com/office/drawing/2010/main" val="0"/>
              </a:ext>
            </a:extLst>
          </a:blip>
          <a:srcRect l="6294" t="19711" r="6294" b="13776"/>
          <a:stretch>
            <a:fillRect/>
          </a:stretch>
        </p:blipFill>
        <p:spPr bwMode="auto">
          <a:xfrm>
            <a:off x="4475275" y="3670300"/>
            <a:ext cx="4440125" cy="25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871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Sind biblische Texte wahr?</a:t>
            </a:r>
          </a:p>
        </p:txBody>
      </p:sp>
      <p:sp>
        <p:nvSpPr>
          <p:cNvPr id="3" name="Inhaltsplatzhalter 2"/>
          <p:cNvSpPr>
            <a:spLocks noGrp="1"/>
          </p:cNvSpPr>
          <p:nvPr>
            <p:ph idx="1"/>
          </p:nvPr>
        </p:nvSpPr>
        <p:spPr/>
        <p:txBody>
          <a:bodyPr/>
          <a:lstStyle/>
          <a:p>
            <a:pPr marL="0" indent="0">
              <a:buNone/>
            </a:pPr>
            <a:r>
              <a:rPr lang="de-CH" dirty="0"/>
              <a:t>Diese Frage wirft folgendes Problem auf:</a:t>
            </a:r>
          </a:p>
          <a:p>
            <a:pPr marL="0" indent="0">
              <a:buNone/>
              <a:defRPr/>
            </a:pPr>
            <a:r>
              <a:rPr lang="de-CH" dirty="0"/>
              <a:t>Was ist eigentlich «Wahrheit»? </a:t>
            </a:r>
          </a:p>
          <a:p>
            <a:pPr marL="0" indent="0">
              <a:buNone/>
              <a:defRPr/>
            </a:pPr>
            <a:endParaRPr lang="de-CH" dirty="0"/>
          </a:p>
          <a:p>
            <a:pPr marL="0" indent="0">
              <a:buNone/>
              <a:defRPr/>
            </a:pPr>
            <a:r>
              <a:rPr lang="de-CH" dirty="0"/>
              <a:t>Philosophisches </a:t>
            </a:r>
            <a:r>
              <a:rPr lang="de-CH" dirty="0" err="1"/>
              <a:t>Kopfkino</a:t>
            </a:r>
            <a:r>
              <a:rPr lang="de-CH" dirty="0"/>
              <a:t> (3sat</a:t>
            </a:r>
            <a:r>
              <a:rPr lang="de-CH" b="1" dirty="0"/>
              <a:t>):</a:t>
            </a:r>
          </a:p>
          <a:p>
            <a:pPr marL="457200" indent="-457200">
              <a:defRPr/>
            </a:pPr>
            <a:endParaRPr lang="de-CH" b="1" dirty="0">
              <a:hlinkClick r:id="rId2"/>
            </a:endParaRPr>
          </a:p>
          <a:p>
            <a:pPr marL="457200" indent="-457200">
              <a:defRPr/>
            </a:pPr>
            <a:r>
              <a:rPr lang="de-DE" dirty="0">
                <a:hlinkClick r:id="rId2"/>
              </a:rPr>
              <a:t>http://www.youtube.com/watch?v=1bf_uJmoTBU</a:t>
            </a:r>
            <a:endParaRPr lang="de-DE" dirty="0"/>
          </a:p>
        </p:txBody>
      </p:sp>
    </p:spTree>
    <p:extLst>
      <p:ext uri="{BB962C8B-B14F-4D97-AF65-F5344CB8AC3E}">
        <p14:creationId xmlns:p14="http://schemas.microsoft.com/office/powerpoint/2010/main" val="3052249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Fazit</a:t>
            </a:r>
            <a:endParaRPr lang="de-CH" dirty="0"/>
          </a:p>
        </p:txBody>
      </p:sp>
      <p:sp>
        <p:nvSpPr>
          <p:cNvPr id="3" name="Inhaltsplatzhalter 2"/>
          <p:cNvSpPr>
            <a:spLocks noGrp="1"/>
          </p:cNvSpPr>
          <p:nvPr>
            <p:ph idx="1"/>
          </p:nvPr>
        </p:nvSpPr>
        <p:spPr>
          <a:xfrm>
            <a:off x="2589212" y="2133600"/>
            <a:ext cx="8915400" cy="3442010"/>
          </a:xfrm>
        </p:spPr>
        <p:txBody>
          <a:bodyPr/>
          <a:lstStyle/>
          <a:p>
            <a:r>
              <a:rPr lang="de-CH" altLang="de-DE" dirty="0"/>
              <a:t>Heute ist man sich weitegehend einig, dass Texte ganz unterschiedlich gelesen und verstanden werden können, auch Bibeltexte. </a:t>
            </a:r>
          </a:p>
          <a:p>
            <a:r>
              <a:rPr lang="de-CH" altLang="de-DE" dirty="0" smtClean="0"/>
              <a:t>Der </a:t>
            </a:r>
            <a:r>
              <a:rPr lang="de-CH" altLang="de-DE" dirty="0"/>
              <a:t>Verstehende hat immer schon ein Vorverständnis von dem, was Gegenstand des Verstehens ist. </a:t>
            </a:r>
            <a:endParaRPr lang="de-CH" altLang="de-DE" dirty="0" smtClean="0"/>
          </a:p>
          <a:p>
            <a:pPr>
              <a:buFont typeface="Arial" panose="020B0604020202020204" pitchFamily="34" charset="0"/>
              <a:buNone/>
            </a:pPr>
            <a:r>
              <a:rPr lang="de-CH" altLang="de-DE" dirty="0"/>
              <a:t>	</a:t>
            </a:r>
            <a:r>
              <a:rPr lang="de-CH" altLang="de-DE" dirty="0" smtClean="0"/>
              <a:t>Anders </a:t>
            </a:r>
            <a:r>
              <a:rPr lang="de-CH" altLang="de-DE" dirty="0"/>
              <a:t>gesagt: </a:t>
            </a:r>
            <a:endParaRPr lang="de-CH" altLang="de-DE" dirty="0" smtClean="0"/>
          </a:p>
          <a:p>
            <a:r>
              <a:rPr lang="de-CH" altLang="de-DE" dirty="0" smtClean="0"/>
              <a:t>Ein </a:t>
            </a:r>
            <a:r>
              <a:rPr lang="de-CH" altLang="de-DE" dirty="0"/>
              <a:t>gebildeter Mensch im 21. Jahrhundert sieht sich im Gegensatz zu einem Menschen, der im dritten Jahrhundert nach Christus lebte, mit Problemen konfrontiert, die zurzeit der Niederschrift der Bibel noch gar nicht im Blick waren.</a:t>
            </a:r>
          </a:p>
          <a:p>
            <a:endParaRPr lang="de-CH" dirty="0"/>
          </a:p>
        </p:txBody>
      </p:sp>
    </p:spTree>
    <p:extLst>
      <p:ext uri="{BB962C8B-B14F-4D97-AF65-F5344CB8AC3E}">
        <p14:creationId xmlns:p14="http://schemas.microsoft.com/office/powerpoint/2010/main" val="1731463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Aufgabe jedes Theologietreibenden:</a:t>
            </a:r>
            <a:endParaRPr lang="de-CH" dirty="0"/>
          </a:p>
        </p:txBody>
      </p:sp>
      <p:sp>
        <p:nvSpPr>
          <p:cNvPr id="3" name="Inhaltsplatzhalter 2"/>
          <p:cNvSpPr>
            <a:spLocks noGrp="1"/>
          </p:cNvSpPr>
          <p:nvPr>
            <p:ph idx="1"/>
          </p:nvPr>
        </p:nvSpPr>
        <p:spPr/>
        <p:txBody>
          <a:bodyPr>
            <a:normAutofit/>
          </a:bodyPr>
          <a:lstStyle/>
          <a:p>
            <a:r>
              <a:rPr lang="de-CH" altLang="de-DE" dirty="0"/>
              <a:t>Kläre dein Vorverständnis</a:t>
            </a:r>
            <a:r>
              <a:rPr lang="de-CH" altLang="de-DE" dirty="0" smtClean="0"/>
              <a:t>!  (</a:t>
            </a:r>
            <a:r>
              <a:rPr lang="de-CH" altLang="de-DE" dirty="0"/>
              <a:t>Welches Menschen- und Weltbild hast du</a:t>
            </a:r>
            <a:r>
              <a:rPr lang="de-CH" altLang="de-DE" dirty="0" smtClean="0"/>
              <a:t>?)</a:t>
            </a:r>
          </a:p>
          <a:p>
            <a:r>
              <a:rPr lang="de-CH" altLang="de-DE" dirty="0" smtClean="0"/>
              <a:t>Sei </a:t>
            </a:r>
            <a:r>
              <a:rPr lang="de-CH" altLang="de-DE" dirty="0"/>
              <a:t>offen für das Vorverständnis anderer</a:t>
            </a:r>
            <a:r>
              <a:rPr lang="de-CH" altLang="de-DE" dirty="0" smtClean="0"/>
              <a:t>! (</a:t>
            </a:r>
            <a:r>
              <a:rPr lang="de-CH" altLang="de-DE" dirty="0"/>
              <a:t>Welches Menschen- und Weltbild haben andere</a:t>
            </a:r>
            <a:r>
              <a:rPr lang="de-CH" altLang="de-DE" dirty="0" smtClean="0"/>
              <a:t>?) </a:t>
            </a:r>
          </a:p>
          <a:p>
            <a:r>
              <a:rPr lang="de-CH" altLang="de-DE" dirty="0" smtClean="0"/>
              <a:t>Prüfe </a:t>
            </a:r>
            <a:r>
              <a:rPr lang="de-CH" altLang="de-DE" dirty="0"/>
              <a:t>alles, behalte, was dich überzeugt!</a:t>
            </a:r>
          </a:p>
          <a:p>
            <a:pPr>
              <a:buFont typeface="Arial" panose="020B0604020202020204" pitchFamily="34" charset="0"/>
              <a:buNone/>
            </a:pPr>
            <a:endParaRPr lang="de-CH" altLang="de-DE" dirty="0" smtClean="0"/>
          </a:p>
          <a:p>
            <a:pPr>
              <a:buFont typeface="Arial" panose="020B0604020202020204" pitchFamily="34" charset="0"/>
              <a:buNone/>
            </a:pPr>
            <a:r>
              <a:rPr lang="de-CH" altLang="de-DE" dirty="0"/>
              <a:t>	Auf die Auslegung der Bibel als  „Heiliger Schrift“ bezogen, heisst das:</a:t>
            </a:r>
          </a:p>
          <a:p>
            <a:pPr>
              <a:buFont typeface="Arial" panose="020B0604020202020204" pitchFamily="34" charset="0"/>
              <a:buNone/>
            </a:pPr>
            <a:r>
              <a:rPr lang="de-CH" altLang="de-DE" dirty="0"/>
              <a:t>	</a:t>
            </a:r>
          </a:p>
          <a:p>
            <a:pPr>
              <a:buFont typeface="Arial" panose="020B0604020202020204" pitchFamily="34" charset="0"/>
              <a:buNone/>
            </a:pPr>
            <a:r>
              <a:rPr lang="de-CH" altLang="de-DE" b="1" dirty="0"/>
              <a:t>	Was menschliche Wahrnehmung für göttliche Offenbarung hält, ist immer auslegungsbedürftig und ist der Möglichkeit des Irrtums unterworfen.</a:t>
            </a:r>
          </a:p>
          <a:p>
            <a:endParaRPr lang="de-CH" dirty="0"/>
          </a:p>
        </p:txBody>
      </p:sp>
    </p:spTree>
    <p:extLst>
      <p:ext uri="{BB962C8B-B14F-4D97-AF65-F5344CB8AC3E}">
        <p14:creationId xmlns:p14="http://schemas.microsoft.com/office/powerpoint/2010/main" val="404442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Anders gesagt:</a:t>
            </a:r>
            <a:br>
              <a:rPr lang="de-DE" dirty="0"/>
            </a:br>
            <a:endParaRPr lang="de-CH" dirty="0"/>
          </a:p>
        </p:txBody>
      </p:sp>
      <p:sp>
        <p:nvSpPr>
          <p:cNvPr id="3" name="Inhaltsplatzhalter 2"/>
          <p:cNvSpPr>
            <a:spLocks noGrp="1"/>
          </p:cNvSpPr>
          <p:nvPr>
            <p:ph idx="1"/>
          </p:nvPr>
        </p:nvSpPr>
        <p:spPr/>
        <p:txBody>
          <a:bodyPr/>
          <a:lstStyle/>
          <a:p>
            <a:pPr marL="457200">
              <a:lnSpc>
                <a:spcPct val="170000"/>
              </a:lnSpc>
              <a:defRPr/>
            </a:pPr>
            <a:r>
              <a:rPr lang="de-DE" dirty="0"/>
              <a:t>Es ist möglich, dass es die absolute Wahrheit gibt, aber wir  kennen sie nicht.</a:t>
            </a:r>
          </a:p>
          <a:p>
            <a:pPr marL="457200">
              <a:lnSpc>
                <a:spcPct val="170000"/>
              </a:lnSpc>
              <a:defRPr/>
            </a:pPr>
            <a:r>
              <a:rPr lang="de-DE" dirty="0" smtClean="0"/>
              <a:t>Jede  </a:t>
            </a:r>
            <a:r>
              <a:rPr lang="de-DE" dirty="0"/>
              <a:t>relative Wahrheit, die wir erkennen, ist solange wahr, als sie nicht widerlegt ist.</a:t>
            </a:r>
          </a:p>
          <a:p>
            <a:pPr marL="457200">
              <a:lnSpc>
                <a:spcPct val="170000"/>
              </a:lnSpc>
              <a:defRPr/>
            </a:pPr>
            <a:r>
              <a:rPr lang="de-DE" dirty="0"/>
              <a:t>Wenn wir also nach Wahrheit suchen, stellen wir eine These auf und prüfen sie. Wenn sie stimmt (wahr ist), stimmt sie solange, bis sie widerlegt ist.</a:t>
            </a:r>
          </a:p>
          <a:p>
            <a:endParaRPr lang="de-CH" dirty="0"/>
          </a:p>
        </p:txBody>
      </p:sp>
    </p:spTree>
    <p:extLst>
      <p:ext uri="{BB962C8B-B14F-4D97-AF65-F5344CB8AC3E}">
        <p14:creationId xmlns:p14="http://schemas.microsoft.com/office/powerpoint/2010/main" val="3219243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altLang="de-DE" dirty="0"/>
              <a:t>Wie entstehen „Wahrheiten“ und wie verhalten sie sich zur absoluten Wahrheit? </a:t>
            </a:r>
            <a:r>
              <a:rPr lang="de-DE" altLang="de-DE" b="1" dirty="0"/>
              <a:t/>
            </a:r>
            <a:br>
              <a:rPr lang="de-DE" altLang="de-DE" b="1" dirty="0"/>
            </a:br>
            <a:endParaRPr lang="de-CH" dirty="0"/>
          </a:p>
        </p:txBody>
      </p:sp>
      <p:sp>
        <p:nvSpPr>
          <p:cNvPr id="3" name="Inhaltsplatzhalter 2"/>
          <p:cNvSpPr>
            <a:spLocks noGrp="1"/>
          </p:cNvSpPr>
          <p:nvPr>
            <p:ph idx="1"/>
          </p:nvPr>
        </p:nvSpPr>
        <p:spPr>
          <a:xfrm>
            <a:off x="9550400" y="2133600"/>
            <a:ext cx="1954212" cy="1524000"/>
          </a:xfrm>
        </p:spPr>
        <p:txBody>
          <a:bodyPr/>
          <a:lstStyle/>
          <a:p>
            <a:pPr marL="0" indent="0">
              <a:buNone/>
            </a:pPr>
            <a:r>
              <a:rPr lang="de-CH" dirty="0"/>
              <a:t>Die Geschichte von den blinden Männern und dem Elefanten</a:t>
            </a:r>
          </a:p>
          <a:p>
            <a:endParaRPr lang="de-CH"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925" y="1905000"/>
            <a:ext cx="6858000" cy="4419600"/>
          </a:xfrm>
          <a:prstGeom prst="rect">
            <a:avLst/>
          </a:prstGeom>
        </p:spPr>
      </p:pic>
    </p:spTree>
    <p:extLst>
      <p:ext uri="{BB962C8B-B14F-4D97-AF65-F5344CB8AC3E}">
        <p14:creationId xmlns:p14="http://schemas.microsoft.com/office/powerpoint/2010/main" val="3417104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smtClean="0"/>
              <a:t>Was </a:t>
            </a:r>
            <a:r>
              <a:rPr lang="de-CH" dirty="0"/>
              <a:t>ist wahr an den biblischen Texten?</a:t>
            </a:r>
            <a:r>
              <a:rPr lang="de-CH" b="1" dirty="0"/>
              <a:t/>
            </a:r>
            <a:br>
              <a:rPr lang="de-CH" b="1" dirty="0"/>
            </a:br>
            <a:endParaRPr lang="de-CH" dirty="0"/>
          </a:p>
        </p:txBody>
      </p:sp>
      <p:sp>
        <p:nvSpPr>
          <p:cNvPr id="3" name="Inhaltsplatzhalter 2"/>
          <p:cNvSpPr>
            <a:spLocks noGrp="1"/>
          </p:cNvSpPr>
          <p:nvPr>
            <p:ph idx="1"/>
          </p:nvPr>
        </p:nvSpPr>
        <p:spPr>
          <a:xfrm>
            <a:off x="5753100" y="2133600"/>
            <a:ext cx="5751512" cy="3777622"/>
          </a:xfrm>
        </p:spPr>
        <p:txBody>
          <a:bodyPr>
            <a:normAutofit/>
          </a:bodyPr>
          <a:lstStyle/>
          <a:p>
            <a:pPr marL="0" indent="0">
              <a:buNone/>
            </a:pPr>
            <a:r>
              <a:rPr lang="de-CH" dirty="0"/>
              <a:t>Dazu ein kleiner Exkurs </a:t>
            </a:r>
            <a:r>
              <a:rPr lang="de-CH" dirty="0" smtClean="0"/>
              <a:t>: </a:t>
            </a:r>
            <a:r>
              <a:rPr lang="de-CH" altLang="de-DE" b="1" dirty="0"/>
              <a:t>Martin Buber (1878-1965)</a:t>
            </a:r>
          </a:p>
          <a:p>
            <a:pPr marL="0" indent="0">
              <a:buNone/>
            </a:pPr>
            <a:endParaRPr lang="de-CH" dirty="0" smtClean="0"/>
          </a:p>
          <a:p>
            <a:r>
              <a:rPr lang="de-CH" altLang="de-DE" dirty="0"/>
              <a:t>Jüdischer Philosoph, Forscher und Sammler auf dem Gebiet der chassidischen Tradition</a:t>
            </a:r>
          </a:p>
          <a:p>
            <a:endParaRPr lang="de-CH" altLang="de-DE" dirty="0"/>
          </a:p>
          <a:p>
            <a:r>
              <a:rPr lang="de-CH" altLang="de-DE" dirty="0"/>
              <a:t>Vertreter der Dialogphilosophie</a:t>
            </a:r>
          </a:p>
          <a:p>
            <a:endParaRPr lang="de-CH" altLang="de-DE" dirty="0"/>
          </a:p>
          <a:p>
            <a:r>
              <a:rPr lang="de-CH" altLang="de-DE" dirty="0"/>
              <a:t>Zwei Wahrnehmungsweisen der Welt oder zwei Formen des Weltverstehens:</a:t>
            </a:r>
          </a:p>
          <a:p>
            <a:pPr marL="0" indent="0">
              <a:buNone/>
            </a:pPr>
            <a:r>
              <a:rPr lang="de-CH" altLang="de-DE" dirty="0" smtClean="0"/>
              <a:t>			Ich </a:t>
            </a:r>
            <a:r>
              <a:rPr lang="de-CH" altLang="de-DE" dirty="0"/>
              <a:t>– Es </a:t>
            </a:r>
            <a:r>
              <a:rPr lang="de-CH" altLang="de-DE" dirty="0" smtClean="0"/>
              <a:t>				Ich </a:t>
            </a:r>
            <a:r>
              <a:rPr lang="de-CH" altLang="de-DE" dirty="0"/>
              <a:t>- Du</a:t>
            </a:r>
          </a:p>
          <a:p>
            <a:pPr marL="0" indent="0">
              <a:buNone/>
            </a:pPr>
            <a:endParaRPr lang="de-CH" dirty="0"/>
          </a:p>
          <a:p>
            <a:pPr marL="0" indent="0">
              <a:buNone/>
            </a:pPr>
            <a:endParaRPr lang="de-CH" dirty="0"/>
          </a:p>
          <a:p>
            <a:pPr marL="0" indent="0">
              <a:buNone/>
            </a:pPr>
            <a:endParaRPr lang="de-CH" dirty="0"/>
          </a:p>
        </p:txBody>
      </p:sp>
      <p:pic>
        <p:nvPicPr>
          <p:cNvPr id="4" name="Grafik 5" descr="mbub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6989" y="2276476"/>
            <a:ext cx="2046287"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7941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altLang="de-DE" sz="4000" dirty="0"/>
              <a:t>Die Wahrnehmung auf der </a:t>
            </a:r>
            <a:r>
              <a:rPr lang="de-CH" altLang="de-DE" sz="4000" dirty="0" smtClean="0"/>
              <a:t/>
            </a:r>
            <a:br>
              <a:rPr lang="de-CH" altLang="de-DE" sz="4000" dirty="0" smtClean="0"/>
            </a:br>
            <a:r>
              <a:rPr lang="de-CH" altLang="de-DE" sz="4000" b="1" dirty="0" smtClean="0"/>
              <a:t>Ich-Es-Ebene</a:t>
            </a:r>
            <a:r>
              <a:rPr lang="de-CH" altLang="de-DE" sz="4000" dirty="0" smtClean="0"/>
              <a:t> </a:t>
            </a:r>
            <a:r>
              <a:rPr lang="de-CH" altLang="de-DE" sz="4000" dirty="0"/>
              <a:t>:</a:t>
            </a:r>
            <a:r>
              <a:rPr lang="de-CH" altLang="de-DE" dirty="0">
                <a:latin typeface="Calibri" panose="020F0502020204030204" pitchFamily="34" charset="0"/>
              </a:rPr>
              <a:t/>
            </a:r>
            <a:br>
              <a:rPr lang="de-CH" altLang="de-DE" dirty="0">
                <a:latin typeface="Calibri" panose="020F0502020204030204" pitchFamily="34" charset="0"/>
              </a:rPr>
            </a:br>
            <a:endParaRPr lang="de-CH" dirty="0"/>
          </a:p>
        </p:txBody>
      </p:sp>
      <p:sp>
        <p:nvSpPr>
          <p:cNvPr id="3" name="Inhaltsplatzhalter 2"/>
          <p:cNvSpPr>
            <a:spLocks noGrp="1"/>
          </p:cNvSpPr>
          <p:nvPr>
            <p:ph idx="1"/>
          </p:nvPr>
        </p:nvSpPr>
        <p:spPr/>
        <p:txBody>
          <a:bodyPr/>
          <a:lstStyle/>
          <a:p>
            <a:pPr>
              <a:lnSpc>
                <a:spcPct val="150000"/>
              </a:lnSpc>
            </a:pPr>
            <a:r>
              <a:rPr lang="de-CH" altLang="de-DE" dirty="0" smtClean="0"/>
              <a:t> </a:t>
            </a:r>
            <a:r>
              <a:rPr lang="de-CH" altLang="de-DE" dirty="0" smtClean="0"/>
              <a:t>Die </a:t>
            </a:r>
            <a:r>
              <a:rPr lang="de-CH" altLang="de-DE" dirty="0" smtClean="0"/>
              <a:t>normale, alltägliche Beziehung des Menschen zu den Dingen, die ihn umgeben. </a:t>
            </a:r>
          </a:p>
          <a:p>
            <a:pPr>
              <a:lnSpc>
                <a:spcPct val="150000"/>
              </a:lnSpc>
            </a:pPr>
            <a:r>
              <a:rPr lang="de-CH" altLang="de-DE" dirty="0" smtClean="0"/>
              <a:t>Der Mensch </a:t>
            </a:r>
            <a:r>
              <a:rPr lang="de-CH" altLang="de-DE" dirty="0" smtClean="0"/>
              <a:t>kann </a:t>
            </a:r>
            <a:r>
              <a:rPr lang="de-CH" altLang="de-DE" dirty="0"/>
              <a:t>sie zerlegen und analysieren, betrachten </a:t>
            </a:r>
            <a:r>
              <a:rPr lang="de-CH" altLang="de-DE" dirty="0" smtClean="0"/>
              <a:t>und behandeln.</a:t>
            </a:r>
          </a:p>
          <a:p>
            <a:pPr>
              <a:lnSpc>
                <a:spcPct val="150000"/>
              </a:lnSpc>
            </a:pPr>
            <a:r>
              <a:rPr lang="de-CH" altLang="de-DE" dirty="0" smtClean="0"/>
              <a:t>Das </a:t>
            </a:r>
            <a:r>
              <a:rPr lang="de-CH" altLang="de-DE" dirty="0"/>
              <a:t>geschieht </a:t>
            </a:r>
            <a:r>
              <a:rPr lang="de-CH" altLang="de-DE" dirty="0" smtClean="0"/>
              <a:t>meistens </a:t>
            </a:r>
            <a:r>
              <a:rPr lang="de-CH" altLang="de-DE" dirty="0"/>
              <a:t>distanziert und kühl.</a:t>
            </a:r>
          </a:p>
          <a:p>
            <a:endParaRPr lang="de-CH" dirty="0"/>
          </a:p>
        </p:txBody>
      </p:sp>
    </p:spTree>
    <p:extLst>
      <p:ext uri="{BB962C8B-B14F-4D97-AF65-F5344CB8AC3E}">
        <p14:creationId xmlns:p14="http://schemas.microsoft.com/office/powerpoint/2010/main" val="1187408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altLang="de-DE" sz="4000" dirty="0"/>
              <a:t>Die Wahrnehmung auf </a:t>
            </a:r>
            <a:r>
              <a:rPr lang="de-CH" altLang="de-DE" sz="4000" dirty="0" smtClean="0"/>
              <a:t>der</a:t>
            </a:r>
            <a:br>
              <a:rPr lang="de-CH" altLang="de-DE" sz="4000" dirty="0" smtClean="0"/>
            </a:br>
            <a:r>
              <a:rPr lang="de-CH" altLang="de-DE" sz="4000" b="1" dirty="0" smtClean="0"/>
              <a:t>Ich-Du-Ebene</a:t>
            </a:r>
            <a:r>
              <a:rPr lang="de-CH" altLang="de-DE" sz="4000" b="1" dirty="0"/>
              <a:t>:</a:t>
            </a:r>
            <a:r>
              <a:rPr lang="de-CH" altLang="de-DE" b="1" dirty="0">
                <a:latin typeface="Calibri" panose="020F0502020204030204" pitchFamily="34" charset="0"/>
              </a:rPr>
              <a:t/>
            </a:r>
            <a:br>
              <a:rPr lang="de-CH" altLang="de-DE" b="1" dirty="0">
                <a:latin typeface="Calibri" panose="020F0502020204030204" pitchFamily="34" charset="0"/>
              </a:rPr>
            </a:br>
            <a:endParaRPr lang="de-CH" dirty="0"/>
          </a:p>
        </p:txBody>
      </p:sp>
      <p:sp>
        <p:nvSpPr>
          <p:cNvPr id="3" name="Inhaltsplatzhalter 2"/>
          <p:cNvSpPr>
            <a:spLocks noGrp="1"/>
          </p:cNvSpPr>
          <p:nvPr>
            <p:ph idx="1"/>
          </p:nvPr>
        </p:nvSpPr>
        <p:spPr/>
        <p:txBody>
          <a:bodyPr/>
          <a:lstStyle/>
          <a:p>
            <a:r>
              <a:rPr lang="de-CH" altLang="de-DE" dirty="0"/>
              <a:t>Der Mensch geht mit seinem innersten und gesamten Wesen auf sein Gegenüber </a:t>
            </a:r>
            <a:r>
              <a:rPr lang="de-CH" altLang="de-DE" dirty="0" smtClean="0"/>
              <a:t>ein (es </a:t>
            </a:r>
            <a:r>
              <a:rPr lang="de-CH" altLang="de-DE" dirty="0"/>
              <a:t>kann sich um eine Sache oder ein Lebewesen handeln</a:t>
            </a:r>
            <a:r>
              <a:rPr lang="de-CH" altLang="de-DE" dirty="0" smtClean="0"/>
              <a:t>).</a:t>
            </a:r>
            <a:endParaRPr lang="de-CH" altLang="de-DE" dirty="0"/>
          </a:p>
          <a:p>
            <a:r>
              <a:rPr lang="de-CH" altLang="de-DE" dirty="0" smtClean="0"/>
              <a:t>Es </a:t>
            </a:r>
            <a:r>
              <a:rPr lang="de-CH" altLang="de-DE" dirty="0"/>
              <a:t>handelt sich um eine existentielle Begegnung. Ich bringe mich mit meiner Geschichte und meinen Gefühlen mit ein.</a:t>
            </a:r>
          </a:p>
          <a:p>
            <a:r>
              <a:rPr lang="de-CH" altLang="de-DE" dirty="0" smtClean="0"/>
              <a:t>Diese </a:t>
            </a:r>
            <a:r>
              <a:rPr lang="de-CH" altLang="de-DE" dirty="0"/>
              <a:t>Begegnung ist letztlich Begegnung mit dem Anderen und gleichzeitig nur ein Abglanz der Begegnung des Menschen mit Gott. </a:t>
            </a:r>
          </a:p>
          <a:p>
            <a:r>
              <a:rPr lang="de-CH" altLang="de-DE" dirty="0"/>
              <a:t>Das Wesen der biblischen Religion besteht für Buber darin, „</a:t>
            </a:r>
            <a:r>
              <a:rPr lang="de-CH" altLang="de-DE" i="1" dirty="0"/>
              <a:t>dass - ungeachtet des unendlichen Abgrunds zwischen beiden - ein Gespräch zwischen Mensch und Gott möglich ist“.</a:t>
            </a:r>
            <a:endParaRPr lang="de-CH" altLang="de-DE" dirty="0"/>
          </a:p>
          <a:p>
            <a:endParaRPr lang="de-CH" dirty="0"/>
          </a:p>
        </p:txBody>
      </p:sp>
    </p:spTree>
    <p:extLst>
      <p:ext uri="{BB962C8B-B14F-4D97-AF65-F5344CB8AC3E}">
        <p14:creationId xmlns:p14="http://schemas.microsoft.com/office/powerpoint/2010/main" val="3514369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398713" y="2032000"/>
            <a:ext cx="8915399" cy="3748681"/>
          </a:xfrm>
        </p:spPr>
        <p:txBody>
          <a:bodyPr>
            <a:normAutofit fontScale="90000"/>
          </a:bodyPr>
          <a:lstStyle/>
          <a:p>
            <a:r>
              <a:rPr lang="de-CH" dirty="0" smtClean="0"/>
              <a:t>Zwei Ebenen des Verstehens von biblischen Texten:</a:t>
            </a:r>
            <a:br>
              <a:rPr lang="de-CH" dirty="0" smtClean="0"/>
            </a:br>
            <a:r>
              <a:rPr lang="de-CH" dirty="0" smtClean="0"/>
              <a:t>Exegese/ Hermeneutik</a:t>
            </a:r>
            <a:br>
              <a:rPr lang="de-CH" dirty="0" smtClean="0"/>
            </a:br>
            <a:endParaRPr lang="de-CH" dirty="0"/>
          </a:p>
        </p:txBody>
      </p:sp>
    </p:spTree>
    <p:extLst>
      <p:ext uri="{BB962C8B-B14F-4D97-AF65-F5344CB8AC3E}">
        <p14:creationId xmlns:p14="http://schemas.microsoft.com/office/powerpoint/2010/main" val="334827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p:cNvSpPr txBox="1">
            <a:spLocks/>
          </p:cNvSpPr>
          <p:nvPr/>
        </p:nvSpPr>
        <p:spPr>
          <a:xfrm>
            <a:off x="-2165349" y="624110"/>
            <a:ext cx="7273925" cy="4175125"/>
          </a:xfrm>
          <a:prstGeom prst="rect">
            <a:avLst/>
          </a:prstGeom>
        </p:spPr>
        <p:txBody>
          <a:bodyPr>
            <a:normAutofit fontScale="92500" lnSpcReduction="20000"/>
          </a:bodyPr>
          <a:lstStyle/>
          <a:p>
            <a:pPr>
              <a:defRPr/>
            </a:pPr>
            <a:endParaRPr lang="de-DE" sz="7200" dirty="0">
              <a:cs typeface="Arial" charset="0"/>
            </a:endParaRPr>
          </a:p>
          <a:p>
            <a:pPr>
              <a:buFont typeface="Wingdings" pitchFamily="2" charset="2"/>
              <a:buChar char="Ø"/>
              <a:defRPr/>
            </a:pPr>
            <a:endParaRPr lang="de-DE" sz="7200" dirty="0">
              <a:cs typeface="Arial" charset="0"/>
            </a:endParaRPr>
          </a:p>
          <a:p>
            <a:pPr lvl="1">
              <a:buFont typeface="Wingdings" pitchFamily="2" charset="2"/>
              <a:buChar char="Ø"/>
              <a:defRPr/>
            </a:pPr>
            <a:endParaRPr lang="de-DE" sz="7200" b="1" dirty="0"/>
          </a:p>
          <a:p>
            <a:pPr>
              <a:defRPr/>
            </a:pPr>
            <a:endParaRPr lang="de-DE" sz="7200" b="1" dirty="0">
              <a:latin typeface="+mj-lt"/>
            </a:endParaRPr>
          </a:p>
          <a:p>
            <a:pPr>
              <a:defRPr/>
            </a:pPr>
            <a:endParaRPr lang="de-DE" sz="2100" b="1" dirty="0"/>
          </a:p>
          <a:p>
            <a:pPr>
              <a:defRPr/>
            </a:pPr>
            <a:endParaRPr lang="de-CH" sz="1900" b="1" dirty="0"/>
          </a:p>
          <a:p>
            <a:pPr marL="914400" indent="-914400">
              <a:spcBef>
                <a:spcPct val="20000"/>
              </a:spcBef>
              <a:defRPr/>
            </a:pPr>
            <a:r>
              <a:rPr lang="de-CH" sz="1900" b="1" dirty="0"/>
              <a:t>	</a:t>
            </a:r>
          </a:p>
          <a:p>
            <a:pPr marL="914400" indent="-914400">
              <a:spcBef>
                <a:spcPct val="20000"/>
              </a:spcBef>
              <a:defRPr/>
            </a:pPr>
            <a:endParaRPr lang="de-CH" sz="1900" b="1" dirty="0"/>
          </a:p>
          <a:p>
            <a:pPr marL="914400" indent="-914400">
              <a:spcBef>
                <a:spcPct val="20000"/>
              </a:spcBef>
              <a:defRPr/>
            </a:pPr>
            <a:endParaRPr lang="de-CH" sz="1900" b="1" dirty="0"/>
          </a:p>
          <a:p>
            <a:pPr marL="914400" indent="-914400">
              <a:spcBef>
                <a:spcPct val="20000"/>
              </a:spcBef>
              <a:buFontTx/>
              <a:buAutoNum type="alphaLcParenR"/>
              <a:defRPr/>
            </a:pPr>
            <a:endParaRPr lang="de-CH" sz="4900" b="1" dirty="0"/>
          </a:p>
          <a:p>
            <a:pPr algn="ctr">
              <a:spcBef>
                <a:spcPct val="20000"/>
              </a:spcBef>
              <a:defRPr/>
            </a:pPr>
            <a:endParaRPr lang="de-CH" sz="3200" b="1" dirty="0">
              <a:solidFill>
                <a:schemeClr val="tx1">
                  <a:tint val="75000"/>
                </a:schemeClr>
              </a:solidFill>
            </a:endParaRPr>
          </a:p>
        </p:txBody>
      </p:sp>
      <p:sp>
        <p:nvSpPr>
          <p:cNvPr id="4099" name="Titel 5"/>
          <p:cNvSpPr>
            <a:spLocks noGrp="1"/>
          </p:cNvSpPr>
          <p:nvPr>
            <p:ph type="title"/>
          </p:nvPr>
        </p:nvSpPr>
        <p:spPr/>
        <p:txBody>
          <a:bodyPr>
            <a:normAutofit/>
          </a:bodyPr>
          <a:lstStyle/>
          <a:p>
            <a:pPr algn="l"/>
            <a:r>
              <a:rPr lang="de-CH" altLang="de-DE" sz="3200" b="1" dirty="0"/>
              <a:t>Leitfrage : Wie sind Bibeltexte zu verstehen?</a:t>
            </a:r>
          </a:p>
        </p:txBody>
      </p:sp>
      <p:sp>
        <p:nvSpPr>
          <p:cNvPr id="2" name="Inhaltsplatzhalter 1"/>
          <p:cNvSpPr>
            <a:spLocks noGrp="1"/>
          </p:cNvSpPr>
          <p:nvPr>
            <p:ph idx="1"/>
          </p:nvPr>
        </p:nvSpPr>
        <p:spPr>
          <a:xfrm>
            <a:off x="2592925" y="1905000"/>
            <a:ext cx="8915400" cy="3777622"/>
          </a:xfrm>
        </p:spPr>
        <p:txBody>
          <a:bodyPr>
            <a:normAutofit fontScale="92500" lnSpcReduction="20000"/>
          </a:bodyPr>
          <a:lstStyle/>
          <a:p>
            <a:pPr>
              <a:buFont typeface="+mj-lt"/>
              <a:buAutoNum type="arabicPeriod"/>
              <a:defRPr/>
            </a:pPr>
            <a:r>
              <a:rPr lang="de-DE" b="1" dirty="0" smtClean="0">
                <a:cs typeface="Arial" charset="0"/>
              </a:rPr>
              <a:t>Viele </a:t>
            </a:r>
            <a:r>
              <a:rPr lang="de-DE" b="1" dirty="0">
                <a:cs typeface="Arial" charset="0"/>
              </a:rPr>
              <a:t>biblische Erzählungen enthalten</a:t>
            </a:r>
          </a:p>
          <a:p>
            <a:pPr>
              <a:spcBef>
                <a:spcPts val="1200"/>
              </a:spcBef>
              <a:buFont typeface="Wingdings" pitchFamily="2" charset="2"/>
              <a:buChar char="Ø"/>
              <a:defRPr/>
            </a:pPr>
            <a:r>
              <a:rPr lang="de-DE" dirty="0" smtClean="0">
                <a:cs typeface="Arial" charset="0"/>
              </a:rPr>
              <a:t>Inhalte </a:t>
            </a:r>
            <a:r>
              <a:rPr lang="de-DE" dirty="0">
                <a:cs typeface="Arial" charset="0"/>
              </a:rPr>
              <a:t>symbolischer Bedeutung</a:t>
            </a:r>
          </a:p>
          <a:p>
            <a:pPr>
              <a:buFont typeface="Wingdings" pitchFamily="2" charset="2"/>
              <a:buChar char="Ø"/>
              <a:defRPr/>
            </a:pPr>
            <a:r>
              <a:rPr lang="de-DE" dirty="0" smtClean="0">
                <a:cs typeface="Arial" charset="0"/>
              </a:rPr>
              <a:t>zum </a:t>
            </a:r>
            <a:r>
              <a:rPr lang="de-DE" dirty="0">
                <a:cs typeface="Arial" charset="0"/>
              </a:rPr>
              <a:t>Teil historisch zuverlässige </a:t>
            </a:r>
            <a:r>
              <a:rPr lang="de-DE" dirty="0" smtClean="0">
                <a:cs typeface="Arial" charset="0"/>
              </a:rPr>
              <a:t>Informationen, </a:t>
            </a:r>
            <a:r>
              <a:rPr lang="de-DE" dirty="0">
                <a:cs typeface="Arial" charset="0"/>
              </a:rPr>
              <a:t>die zum Teil </a:t>
            </a:r>
            <a:r>
              <a:rPr lang="de-DE" dirty="0" smtClean="0">
                <a:cs typeface="Arial" charset="0"/>
              </a:rPr>
              <a:t>archäologisch </a:t>
            </a:r>
            <a:r>
              <a:rPr lang="de-DE" dirty="0">
                <a:cs typeface="Arial" charset="0"/>
              </a:rPr>
              <a:t>belegt werden </a:t>
            </a:r>
            <a:r>
              <a:rPr lang="de-DE" dirty="0" smtClean="0">
                <a:cs typeface="Arial" charset="0"/>
              </a:rPr>
              <a:t>können.</a:t>
            </a:r>
            <a:endParaRPr lang="de-DE" dirty="0">
              <a:cs typeface="Arial" charset="0"/>
            </a:endParaRPr>
          </a:p>
          <a:p>
            <a:pPr>
              <a:buFont typeface="Wingdings" pitchFamily="2" charset="2"/>
              <a:buChar char="Ø"/>
              <a:defRPr/>
            </a:pPr>
            <a:r>
              <a:rPr lang="de-DE" dirty="0" smtClean="0">
                <a:cs typeface="Arial" charset="0"/>
              </a:rPr>
              <a:t>Lebenserfahrungen </a:t>
            </a:r>
            <a:r>
              <a:rPr lang="de-DE" dirty="0">
                <a:cs typeface="Arial" charset="0"/>
              </a:rPr>
              <a:t>und „-weisheiten“ vieler Generationen, </a:t>
            </a:r>
            <a:r>
              <a:rPr lang="de-DE" dirty="0" smtClean="0">
                <a:cs typeface="Arial" charset="0"/>
              </a:rPr>
              <a:t>Erfahrungen </a:t>
            </a:r>
            <a:r>
              <a:rPr lang="de-DE" dirty="0">
                <a:cs typeface="Arial" charset="0"/>
              </a:rPr>
              <a:t>von Liebe und Leid, Tod und „</a:t>
            </a:r>
            <a:r>
              <a:rPr lang="de-DE" dirty="0" smtClean="0">
                <a:cs typeface="Arial" charset="0"/>
              </a:rPr>
              <a:t>Schicksal“. Erfahrungen</a:t>
            </a:r>
            <a:r>
              <a:rPr lang="de-DE" dirty="0">
                <a:cs typeface="Arial" charset="0"/>
              </a:rPr>
              <a:t>, </a:t>
            </a:r>
            <a:r>
              <a:rPr lang="de-DE" dirty="0" smtClean="0">
                <a:cs typeface="Arial" charset="0"/>
              </a:rPr>
              <a:t>die den </a:t>
            </a:r>
            <a:r>
              <a:rPr lang="de-DE" dirty="0">
                <a:cs typeface="Arial" charset="0"/>
              </a:rPr>
              <a:t>Glauben an Gott bewirkt haben und aus </a:t>
            </a:r>
            <a:r>
              <a:rPr lang="de-DE" dirty="0" smtClean="0">
                <a:cs typeface="Arial" charset="0"/>
              </a:rPr>
              <a:t>diesem </a:t>
            </a:r>
            <a:r>
              <a:rPr lang="de-DE" dirty="0">
                <a:cs typeface="Arial" charset="0"/>
              </a:rPr>
              <a:t>Glauben heraus auch gedeutet worden sind. </a:t>
            </a:r>
            <a:endParaRPr lang="de-DE" dirty="0" smtClean="0">
              <a:cs typeface="Arial" charset="0"/>
            </a:endParaRPr>
          </a:p>
          <a:p>
            <a:pPr>
              <a:buFont typeface="+mj-lt"/>
              <a:buAutoNum type="arabicPeriod" startAt="2"/>
              <a:defRPr/>
            </a:pPr>
            <a:r>
              <a:rPr lang="de-DE" b="1" dirty="0" smtClean="0">
                <a:cs typeface="Arial" charset="0"/>
              </a:rPr>
              <a:t>Als </a:t>
            </a:r>
            <a:r>
              <a:rPr lang="de-DE" b="1" dirty="0">
                <a:cs typeface="Arial" charset="0"/>
              </a:rPr>
              <a:t>Hilfsangebot zur Verarbeitung von Erfahrungen aller Art, als </a:t>
            </a:r>
            <a:r>
              <a:rPr lang="de-DE" b="1" dirty="0" smtClean="0">
                <a:cs typeface="Arial" charset="0"/>
              </a:rPr>
              <a:t>Deutungs- </a:t>
            </a:r>
            <a:r>
              <a:rPr lang="de-DE" b="1" dirty="0">
                <a:cs typeface="Arial" charset="0"/>
              </a:rPr>
              <a:t>und/oder Sinnangebot an jeden einzelnen Menschen </a:t>
            </a:r>
            <a:r>
              <a:rPr lang="de-DE" b="1" dirty="0" smtClean="0">
                <a:cs typeface="Arial" charset="0"/>
              </a:rPr>
              <a:t>wird </a:t>
            </a:r>
            <a:r>
              <a:rPr lang="de-DE" b="1" dirty="0">
                <a:cs typeface="Arial" charset="0"/>
              </a:rPr>
              <a:t>die Bibel von vielen für wichtig gehalten</a:t>
            </a:r>
            <a:r>
              <a:rPr lang="de-DE" b="1" dirty="0" smtClean="0">
                <a:cs typeface="Arial" charset="0"/>
              </a:rPr>
              <a:t>.</a:t>
            </a:r>
          </a:p>
          <a:p>
            <a:pPr>
              <a:buFont typeface="+mj-lt"/>
              <a:buAutoNum type="arabicPeriod" startAt="2"/>
              <a:defRPr/>
            </a:pPr>
            <a:r>
              <a:rPr lang="de-DE" b="1" dirty="0" smtClean="0">
                <a:cs typeface="Arial" charset="0"/>
              </a:rPr>
              <a:t>Für die Kirchen ist die Bibel </a:t>
            </a:r>
            <a:r>
              <a:rPr lang="de-CH" b="1" dirty="0" smtClean="0"/>
              <a:t>die </a:t>
            </a:r>
            <a:r>
              <a:rPr lang="de-CH" b="1" dirty="0"/>
              <a:t>große Offenbarungsquelle des christlichen Glaubens</a:t>
            </a:r>
            <a:r>
              <a:rPr lang="de-CH" b="1" dirty="0" smtClean="0"/>
              <a:t>. An ihr messen die Kirchen alles</a:t>
            </a:r>
            <a:r>
              <a:rPr lang="de-CH" b="1" dirty="0"/>
              <a:t>, was </a:t>
            </a:r>
            <a:r>
              <a:rPr lang="de-CH" b="1" dirty="0" smtClean="0"/>
              <a:t>sie tun. Gleichzeitig unterscheiden sie sich zum Teil massiv bezüglich der Interpretation dieses für sie heiligen Buches</a:t>
            </a:r>
            <a:endParaRPr lang="de-DE" b="1" dirty="0">
              <a:cs typeface="Arial" charset="0"/>
            </a:endParaRPr>
          </a:p>
          <a:p>
            <a:pPr>
              <a:buFont typeface="Wingdings" pitchFamily="2" charset="2"/>
              <a:buChar char="Ø"/>
              <a:defRPr/>
            </a:pPr>
            <a:endParaRPr lang="de-DE" dirty="0">
              <a:cs typeface="Arial" charset="0"/>
            </a:endParaRPr>
          </a:p>
          <a:p>
            <a:endParaRPr lang="de-CH" dirty="0"/>
          </a:p>
        </p:txBody>
      </p:sp>
    </p:spTree>
    <p:extLst>
      <p:ext uri="{BB962C8B-B14F-4D97-AF65-F5344CB8AC3E}">
        <p14:creationId xmlns:p14="http://schemas.microsoft.com/office/powerpoint/2010/main" val="2036572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Fetze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1149</Words>
  <Application>Microsoft Office PowerPoint</Application>
  <PresentationFormat>Breitbild</PresentationFormat>
  <Paragraphs>134</Paragraphs>
  <Slides>21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21</vt:i4>
      </vt:variant>
    </vt:vector>
  </HeadingPairs>
  <TitlesOfParts>
    <vt:vector size="27" baseType="lpstr">
      <vt:lpstr>Arial</vt:lpstr>
      <vt:lpstr>Calibri</vt:lpstr>
      <vt:lpstr>Century Gothic</vt:lpstr>
      <vt:lpstr>Wingdings</vt:lpstr>
      <vt:lpstr>Wingdings 3</vt:lpstr>
      <vt:lpstr>Fetzen</vt:lpstr>
      <vt:lpstr>           Sind biblische Geschichten wahr? </vt:lpstr>
      <vt:lpstr>Sind biblische Texte wahr?</vt:lpstr>
      <vt:lpstr>Anders gesagt: </vt:lpstr>
      <vt:lpstr>Wie entstehen „Wahrheiten“ und wie verhalten sie sich zur absoluten Wahrheit?  </vt:lpstr>
      <vt:lpstr>Was ist wahr an den biblischen Texten? </vt:lpstr>
      <vt:lpstr>Die Wahrnehmung auf der  Ich-Es-Ebene : </vt:lpstr>
      <vt:lpstr>Die Wahrnehmung auf der Ich-Du-Ebene: </vt:lpstr>
      <vt:lpstr>Zwei Ebenen des Verstehens von biblischen Texten: Exegese/ Hermeneutik </vt:lpstr>
      <vt:lpstr>Leitfrage : Wie sind Bibeltexte zu verstehen?</vt:lpstr>
      <vt:lpstr>Texte auslegen und verstehen:  Begriffserklärungen  1. Exegese</vt:lpstr>
      <vt:lpstr>Die Arbeit einer Exegetin/eines Exegeten lässt sich mit der eines Laboranten vergleichen: </vt:lpstr>
      <vt:lpstr>Texte auslegen und verstehen:  Begriffserklärungen   2. Hermeneutik</vt:lpstr>
      <vt:lpstr>Texte auslegen und verstehen: Begriffserklärungen   Hermeneutik</vt:lpstr>
      <vt:lpstr>Wie verstehen wir (Bibel-)Texte?  Der hermeneutische Zirkel</vt:lpstr>
      <vt:lpstr>Das Problem:  Der hermeneutische Zirkel!</vt:lpstr>
      <vt:lpstr>Erläuterung des hermeneutischen Zirkels: 1. und 2. Schritt</vt:lpstr>
      <vt:lpstr>Erläuterung des hermeneutischen Zirkels: 3. Schritt</vt:lpstr>
      <vt:lpstr>Erläuterung des hermeneutischen Zirkels: 4. Schritt</vt:lpstr>
      <vt:lpstr>Erläuterung des hermeneutischen Zirkels</vt:lpstr>
      <vt:lpstr>Fazit</vt:lpstr>
      <vt:lpstr>Aufgabe jedes Theologietreibenden: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Sind biblische Geschichten wahr?</dc:title>
  <dc:creator>Cornelia Nussberger</dc:creator>
  <cp:lastModifiedBy>Bieri Annemarie</cp:lastModifiedBy>
  <cp:revision>9</cp:revision>
  <cp:lastPrinted>2017-11-30T17:43:01Z</cp:lastPrinted>
  <dcterms:created xsi:type="dcterms:W3CDTF">2017-11-30T17:04:27Z</dcterms:created>
  <dcterms:modified xsi:type="dcterms:W3CDTF">2018-08-21T11:04:19Z</dcterms:modified>
</cp:coreProperties>
</file>