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5" r:id="rId3"/>
    <p:sldMasterId id="2147483683" r:id="rId4"/>
  </p:sldMasterIdLst>
  <p:notesMasterIdLst>
    <p:notesMasterId r:id="rId35"/>
  </p:notesMasterIdLst>
  <p:handoutMasterIdLst>
    <p:handoutMasterId r:id="rId36"/>
  </p:handoutMasterIdLst>
  <p:sldIdLst>
    <p:sldId id="269" r:id="rId5"/>
    <p:sldId id="319" r:id="rId6"/>
    <p:sldId id="312" r:id="rId7"/>
    <p:sldId id="313" r:id="rId8"/>
    <p:sldId id="318" r:id="rId9"/>
    <p:sldId id="314" r:id="rId10"/>
    <p:sldId id="316" r:id="rId11"/>
    <p:sldId id="315" r:id="rId12"/>
    <p:sldId id="317" r:id="rId13"/>
    <p:sldId id="320" r:id="rId14"/>
    <p:sldId id="321" r:id="rId15"/>
    <p:sldId id="311" r:id="rId16"/>
    <p:sldId id="323" r:id="rId17"/>
    <p:sldId id="324" r:id="rId18"/>
    <p:sldId id="322" r:id="rId19"/>
    <p:sldId id="303" r:id="rId20"/>
    <p:sldId id="290" r:id="rId21"/>
    <p:sldId id="296" r:id="rId22"/>
    <p:sldId id="288" r:id="rId23"/>
    <p:sldId id="297" r:id="rId24"/>
    <p:sldId id="298" r:id="rId25"/>
    <p:sldId id="293" r:id="rId26"/>
    <p:sldId id="294" r:id="rId27"/>
    <p:sldId id="306" r:id="rId28"/>
    <p:sldId id="305" r:id="rId29"/>
    <p:sldId id="304" r:id="rId30"/>
    <p:sldId id="307" r:id="rId31"/>
    <p:sldId id="295" r:id="rId32"/>
    <p:sldId id="300" r:id="rId33"/>
    <p:sldId id="302" r:id="rId34"/>
  </p:sldIdLst>
  <p:sldSz cx="9144000" cy="6858000" type="screen4x3"/>
  <p:notesSz cx="67945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7"/>
    <p:restoredTop sz="94708"/>
  </p:normalViewPr>
  <p:slideViewPr>
    <p:cSldViewPr>
      <p:cViewPr varScale="1">
        <p:scale>
          <a:sx n="73" d="100"/>
          <a:sy n="73" d="100"/>
        </p:scale>
        <p:origin x="78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1008E-6954-4229-ADF7-94527B5BDFA7}" type="datetimeFigureOut">
              <a:rPr lang="fr-CH" smtClean="0"/>
              <a:pPr/>
              <a:t>15.08.2019</a:t>
            </a:fld>
            <a:endParaRPr lang="fr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08980"/>
            <a:ext cx="2944283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08980"/>
            <a:ext cx="2944283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195C8-C213-4E90-810B-72837A83D949}" type="slidenum">
              <a:rPr lang="fr-CH" smtClean="0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38510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3260F-5F2F-41A3-B2A2-C4E747A24CD2}" type="datetimeFigureOut">
              <a:rPr lang="fr-CH" smtClean="0"/>
              <a:pPr/>
              <a:t>15.08.2019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6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08980"/>
            <a:ext cx="2944283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08980"/>
            <a:ext cx="2944283" cy="4953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22772-0FEA-4379-BB48-1D773A8A231D}" type="slidenum">
              <a:rPr lang="fr-CH" smtClean="0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3579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8264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51546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35824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30141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02667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318558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440355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852823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17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415025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18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66645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19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6664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25212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20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66645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21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66645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22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66645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23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66645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24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83535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25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9675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26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341086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27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309873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28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40724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29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47163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427015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30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4274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4318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7632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7319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1777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54555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22772-0FEA-4379-BB48-1D773A8A231D}" type="slidenum">
              <a:rPr lang="fr-CH" smtClean="0"/>
              <a:pPr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8559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356" y="485237"/>
            <a:ext cx="1973990" cy="153883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34057" y="2272607"/>
            <a:ext cx="5222983" cy="707886"/>
          </a:xfrm>
        </p:spPr>
        <p:txBody>
          <a:bodyPr anchor="t" anchorCtr="0"/>
          <a:lstStyle>
            <a:lvl1pPr>
              <a:lnSpc>
                <a:spcPct val="100000"/>
              </a:lnSpc>
              <a:defRPr sz="4600" b="0" cap="none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315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,  Fliesstext, Aufzählung (Eben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6553507" cy="30264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7"/>
          </p:nvPr>
        </p:nvSpPr>
        <p:spPr>
          <a:xfrm>
            <a:off x="934057" y="1762290"/>
            <a:ext cx="5222983" cy="1628607"/>
          </a:xfrm>
        </p:spPr>
        <p:txBody>
          <a:bodyPr/>
          <a:lstStyle>
            <a:lvl2pPr marL="193188" indent="-193188">
              <a:defRPr/>
            </a:lvl2pPr>
            <a:lvl3pPr marL="379656" indent="-186469">
              <a:defRPr/>
            </a:lvl3pPr>
            <a:lvl4pPr marL="572844" indent="-193188">
              <a:defRPr/>
            </a:lvl4pPr>
            <a:lvl5pPr marL="759311" indent="-186469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934056" y="1008486"/>
            <a:ext cx="6561907" cy="325722"/>
          </a:xfrm>
        </p:spPr>
        <p:txBody>
          <a:bodyPr/>
          <a:lstStyle>
            <a:lvl1pPr>
              <a:lnSpc>
                <a:spcPts val="2540"/>
              </a:lnSpc>
              <a:spcBef>
                <a:spcPts val="0"/>
              </a:spcBef>
              <a:defRPr sz="21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17141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6553507" cy="30264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 i="1">
                <a:solidFill>
                  <a:srgbClr val="FFFFFF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7544" y="6453336"/>
            <a:ext cx="7680771" cy="274320"/>
          </a:xfrm>
        </p:spPr>
        <p:txBody>
          <a:bodyPr/>
          <a:lstStyle/>
          <a:p>
            <a:r>
              <a:rPr lang="de-CH"/>
              <a:t>Recht &amp; Governance</a:t>
            </a:r>
            <a:endParaRPr lang="fr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3F33-69F1-4FC3-A51C-7EC3B0B4A3E0}" type="slidenum">
              <a:rPr lang="fr-CH" smtClean="0"/>
              <a:pPr/>
              <a:t>‹Nr.›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356" y="485237"/>
            <a:ext cx="1973990" cy="153883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34057" y="2272607"/>
            <a:ext cx="5222983" cy="707886"/>
          </a:xfrm>
        </p:spPr>
        <p:txBody>
          <a:bodyPr anchor="t" anchorCtr="0"/>
          <a:lstStyle>
            <a:lvl1pPr>
              <a:lnSpc>
                <a:spcPct val="100000"/>
              </a:lnSpc>
              <a:defRPr sz="4600" b="0" cap="none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152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Fliesstext, Aufzählung (Eben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6553507" cy="861774"/>
          </a:xfrm>
        </p:spPr>
        <p:txBody>
          <a:bodyPr/>
          <a:lstStyle>
            <a:lvl1pPr>
              <a:lnSpc>
                <a:spcPct val="100000"/>
              </a:lnSpc>
              <a:defRPr sz="2800" cap="none" baseline="0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 sz="1100">
                <a:effectLst/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7"/>
          </p:nvPr>
        </p:nvSpPr>
        <p:spPr>
          <a:xfrm>
            <a:off x="971600" y="1844824"/>
            <a:ext cx="5222983" cy="1603003"/>
          </a:xfrm>
        </p:spPr>
        <p:txBody>
          <a:bodyPr/>
          <a:lstStyle>
            <a:lvl1pPr marL="342900" indent="-342900">
              <a:lnSpc>
                <a:spcPts val="2520"/>
              </a:lnSpc>
              <a:spcAft>
                <a:spcPts val="0"/>
              </a:spcAft>
              <a:buClr>
                <a:schemeClr val="tx2"/>
              </a:buClr>
              <a:buSzPct val="110000"/>
              <a:buFont typeface="Wingdings" panose="05000000000000000000" pitchFamily="2" charset="2"/>
              <a:buChar char="§"/>
              <a:defRPr sz="2400"/>
            </a:lvl1pPr>
            <a:lvl2pPr marL="630238" indent="-268288">
              <a:lnSpc>
                <a:spcPts val="2520"/>
              </a:lnSpc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2400"/>
            </a:lvl2pPr>
            <a:lvl3pPr marL="896938" indent="-266700">
              <a:defRPr/>
            </a:lvl3pPr>
            <a:lvl4pPr marL="1166813" indent="-269875">
              <a:defRPr/>
            </a:lvl4pPr>
            <a:lvl5pPr marL="1431925" indent="-266700"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15298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,  Fliesstext, Aufzählung (Eben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7"/>
          </p:nvPr>
        </p:nvSpPr>
        <p:spPr>
          <a:xfrm>
            <a:off x="934057" y="1762290"/>
            <a:ext cx="5222983" cy="1628607"/>
          </a:xfrm>
        </p:spPr>
        <p:txBody>
          <a:bodyPr/>
          <a:lstStyle>
            <a:lvl2pPr marL="193188" indent="-193188">
              <a:defRPr/>
            </a:lvl2pPr>
            <a:lvl3pPr marL="379656" indent="-186469">
              <a:defRPr/>
            </a:lvl3pPr>
            <a:lvl4pPr marL="572844" indent="-193188">
              <a:defRPr/>
            </a:lvl4pPr>
            <a:lvl5pPr marL="759311" indent="-186469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934056" y="1008486"/>
            <a:ext cx="6561907" cy="325722"/>
          </a:xfrm>
        </p:spPr>
        <p:txBody>
          <a:bodyPr/>
          <a:lstStyle>
            <a:lvl1pPr>
              <a:lnSpc>
                <a:spcPts val="2540"/>
              </a:lnSpc>
              <a:spcBef>
                <a:spcPts val="0"/>
              </a:spcBef>
              <a:defRPr sz="21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1427083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1105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677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356" y="485237"/>
            <a:ext cx="1973990" cy="153883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34057" y="2272607"/>
            <a:ext cx="5222983" cy="1415772"/>
          </a:xfrm>
        </p:spPr>
        <p:txBody>
          <a:bodyPr anchor="t" anchorCtr="0"/>
          <a:lstStyle>
            <a:lvl1pPr>
              <a:lnSpc>
                <a:spcPct val="100000"/>
              </a:lnSpc>
              <a:defRPr sz="4600" b="0" cap="none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Fliesstext, Aufzählung (Eben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6553507" cy="646331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CH"/>
              <a:t>Recht &amp; Governance</a:t>
            </a:r>
            <a:endParaRPr lang="fr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79EA3F33-69F1-4FC3-A51C-7EC3B0B4A3E0}" type="slidenum">
              <a:rPr lang="fr-CH" smtClean="0"/>
              <a:pPr/>
              <a:t>‹Nr.›</a:t>
            </a:fld>
            <a:endParaRPr lang="fr-CH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7"/>
          </p:nvPr>
        </p:nvSpPr>
        <p:spPr>
          <a:xfrm>
            <a:off x="934057" y="1413472"/>
            <a:ext cx="5222983" cy="1628607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 marL="193188" indent="-193188">
              <a:lnSpc>
                <a:spcPct val="100000"/>
              </a:lnSpc>
              <a:defRPr/>
            </a:lvl2pPr>
            <a:lvl3pPr marL="379656" indent="-186469">
              <a:lnSpc>
                <a:spcPct val="100000"/>
              </a:lnSpc>
              <a:defRPr/>
            </a:lvl3pPr>
            <a:lvl4pPr marL="572844" indent="-193188">
              <a:lnSpc>
                <a:spcPct val="100000"/>
              </a:lnSpc>
              <a:defRPr/>
            </a:lvl4pPr>
            <a:lvl5pPr marL="759311" indent="-186469">
              <a:lnSpc>
                <a:spcPct val="100000"/>
              </a:lnSpc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15298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Fliesstext, Aufzählung (Eben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6553507" cy="30264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7"/>
          </p:nvPr>
        </p:nvSpPr>
        <p:spPr>
          <a:xfrm>
            <a:off x="934057" y="1413472"/>
            <a:ext cx="5222983" cy="1628607"/>
          </a:xfrm>
        </p:spPr>
        <p:txBody>
          <a:bodyPr/>
          <a:lstStyle>
            <a:lvl2pPr marL="193188" indent="-193188">
              <a:defRPr/>
            </a:lvl2pPr>
            <a:lvl3pPr marL="379656" indent="-186469">
              <a:defRPr/>
            </a:lvl3pPr>
            <a:lvl4pPr marL="572844" indent="-193188">
              <a:defRPr/>
            </a:lvl4pPr>
            <a:lvl5pPr marL="759311" indent="-186469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,  Fliesstext, Aufzählung (Eben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6553507" cy="30264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7"/>
          </p:nvPr>
        </p:nvSpPr>
        <p:spPr>
          <a:xfrm>
            <a:off x="934057" y="1762290"/>
            <a:ext cx="5222983" cy="1628607"/>
          </a:xfrm>
        </p:spPr>
        <p:txBody>
          <a:bodyPr/>
          <a:lstStyle>
            <a:lvl2pPr marL="193188" indent="-193188">
              <a:defRPr/>
            </a:lvl2pPr>
            <a:lvl3pPr marL="379656" indent="-186469">
              <a:defRPr/>
            </a:lvl3pPr>
            <a:lvl4pPr marL="572844" indent="-193188">
              <a:defRPr/>
            </a:lvl4pPr>
            <a:lvl5pPr marL="759311" indent="-186469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934056" y="1008486"/>
            <a:ext cx="6561907" cy="325722"/>
          </a:xfrm>
        </p:spPr>
        <p:txBody>
          <a:bodyPr/>
          <a:lstStyle>
            <a:lvl1pPr>
              <a:lnSpc>
                <a:spcPts val="2540"/>
              </a:lnSpc>
              <a:spcBef>
                <a:spcPts val="0"/>
              </a:spcBef>
              <a:defRPr sz="21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171419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6553507" cy="30264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Untertitel,  Fliesstext, Aufzählung (Eben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fr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9EA3F33-69F1-4FC3-A51C-7EC3B0B4A3E0}" type="slidenum">
              <a:rPr lang="fr-CH" smtClean="0"/>
              <a:pPr/>
              <a:t>‹Nr.›</a:t>
            </a:fld>
            <a:endParaRPr lang="fr-CH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7"/>
          </p:nvPr>
        </p:nvSpPr>
        <p:spPr>
          <a:xfrm>
            <a:off x="934057" y="1762290"/>
            <a:ext cx="5222983" cy="1628607"/>
          </a:xfrm>
        </p:spPr>
        <p:txBody>
          <a:bodyPr/>
          <a:lstStyle>
            <a:lvl2pPr marL="193188" indent="-193188">
              <a:defRPr/>
            </a:lvl2pPr>
            <a:lvl3pPr marL="379656" indent="-186469">
              <a:defRPr/>
            </a:lvl3pPr>
            <a:lvl4pPr marL="572844" indent="-193188">
              <a:defRPr/>
            </a:lvl4pPr>
            <a:lvl5pPr marL="759311" indent="-186469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934056" y="1008486"/>
            <a:ext cx="6561907" cy="325722"/>
          </a:xfrm>
        </p:spPr>
        <p:txBody>
          <a:bodyPr/>
          <a:lstStyle>
            <a:lvl1pPr>
              <a:lnSpc>
                <a:spcPts val="2540"/>
              </a:lnSpc>
              <a:spcBef>
                <a:spcPts val="0"/>
              </a:spcBef>
              <a:defRPr sz="21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142708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fr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A3F33-69F1-4FC3-A51C-7EC3B0B4A3E0}" type="slidenum">
              <a:rPr lang="fr-CH" smtClean="0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411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fr-CH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EA3F33-69F1-4FC3-A51C-7EC3B0B4A3E0}" type="slidenum">
              <a:rPr lang="fr-CH" smtClean="0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7767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34057" y="1414733"/>
            <a:ext cx="6614056" cy="1846659"/>
          </a:xfr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  <a:lvl2pPr marL="715963" indent="-354013">
              <a:buFont typeface="Arial" panose="020B0604020202020204" pitchFamily="34" charset="0"/>
              <a:buChar char="•"/>
              <a:defRPr sz="2400"/>
            </a:lvl2pPr>
            <a:lvl3pPr marL="1077913" indent="-361950">
              <a:defRPr sz="2400"/>
            </a:lvl3pPr>
            <a:lvl4pPr marL="1431925" indent="-354013">
              <a:defRPr sz="2400"/>
            </a:lvl4pPr>
            <a:lvl5pPr marL="1793875" indent="-361950">
              <a:defRPr sz="24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 sz="900"/>
            </a:lvl1pPr>
          </a:lstStyle>
          <a:p>
            <a:r>
              <a:rPr lang="de-CH"/>
              <a:t>Recht &amp; Governance</a:t>
            </a:r>
            <a:endParaRPr lang="fr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A3F33-69F1-4FC3-A51C-7EC3B0B4A3E0}" type="slidenum">
              <a:rPr lang="fr-CH" smtClean="0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8986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 i="1">
                <a:solidFill>
                  <a:srgbClr val="FFFFFF"/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7544" y="6453336"/>
            <a:ext cx="7680771" cy="274320"/>
          </a:xfrm>
        </p:spPr>
        <p:txBody>
          <a:bodyPr/>
          <a:lstStyle/>
          <a:p>
            <a:r>
              <a:rPr lang="de-CH"/>
              <a:t>Recht &amp; Governance</a:t>
            </a:r>
            <a:endParaRPr lang="fr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3F33-69F1-4FC3-A51C-7EC3B0B4A3E0}" type="slidenum">
              <a:rPr lang="fr-CH" smtClean="0"/>
              <a:pPr/>
              <a:t>‹Nr.›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356" y="485237"/>
            <a:ext cx="1973990" cy="153883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34057" y="2272607"/>
            <a:ext cx="5222983" cy="1415772"/>
          </a:xfrm>
        </p:spPr>
        <p:txBody>
          <a:bodyPr anchor="t" anchorCtr="0"/>
          <a:lstStyle>
            <a:lvl1pPr>
              <a:lnSpc>
                <a:spcPct val="100000"/>
              </a:lnSpc>
              <a:defRPr sz="4600" b="0" cap="none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Fliesstext, Aufzählung (Ebene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6553507" cy="30264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/>
              <a:t>Recht &amp; Governance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7"/>
          </p:nvPr>
        </p:nvSpPr>
        <p:spPr>
          <a:xfrm>
            <a:off x="934057" y="1413472"/>
            <a:ext cx="5222983" cy="1628607"/>
          </a:xfrm>
        </p:spPr>
        <p:txBody>
          <a:bodyPr/>
          <a:lstStyle>
            <a:lvl2pPr marL="193188" indent="-193188">
              <a:defRPr/>
            </a:lvl2pPr>
            <a:lvl3pPr marL="379656" indent="-186469">
              <a:defRPr/>
            </a:lvl3pPr>
            <a:lvl4pPr marL="572844" indent="-193188">
              <a:defRPr/>
            </a:lvl4pPr>
            <a:lvl5pPr marL="759311" indent="-186469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803105"/>
            <a:ext cx="7495963" cy="571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pPr algn="ctr" defTabSz="914127"/>
            <a:endParaRPr lang="de-CH" sz="1700" dirty="0" err="1">
              <a:solidFill>
                <a:prstClr val="white"/>
              </a:solidFill>
              <a:latin typeface="Corporate S Light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0" y="6515267"/>
            <a:ext cx="7495963" cy="2857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pPr algn="ctr" defTabSz="914127"/>
            <a:endParaRPr lang="de-CH" sz="1700" dirty="0" err="1">
              <a:solidFill>
                <a:prstClr val="white"/>
              </a:solidFill>
              <a:latin typeface="Corporate S Light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6553507" cy="601190"/>
          </a:xfrm>
          <a:prstGeom prst="rect">
            <a:avLst/>
          </a:prstGeom>
        </p:spPr>
        <p:txBody>
          <a:bodyPr vert="horz" wrap="square" lIns="0" tIns="0" rIns="0" bIns="0" numCol="1" rtlCol="0" anchor="t" anchorCtr="0">
            <a:sp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34057" y="1414733"/>
            <a:ext cx="5222983" cy="16286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6809842" y="6509952"/>
            <a:ext cx="580906" cy="28275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r">
              <a:lnSpc>
                <a:spcPct val="100000"/>
              </a:lnSpc>
              <a:defRPr sz="1100" b="0">
                <a:solidFill>
                  <a:schemeClr val="bg1"/>
                </a:solidFill>
              </a:defRPr>
            </a:lvl1pPr>
          </a:lstStyle>
          <a:p>
            <a:fld id="{79EA3F33-69F1-4FC3-A51C-7EC3B0B4A3E0}" type="slidenum">
              <a:rPr lang="fr-CH" smtClean="0"/>
              <a:pPr/>
              <a:t>‹Nr.›</a:t>
            </a:fld>
            <a:endParaRPr lang="fr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4056" y="6505684"/>
            <a:ext cx="5771593" cy="2912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lnSpc>
                <a:spcPct val="100000"/>
              </a:lnSpc>
              <a:defRPr sz="1100" b="0" cap="all" spc="53" baseline="0">
                <a:solidFill>
                  <a:schemeClr val="bg1"/>
                </a:solidFill>
                <a:latin typeface="Corporate S Light"/>
              </a:defRPr>
            </a:lvl1pPr>
          </a:lstStyle>
          <a:p>
            <a:r>
              <a:rPr lang="de-CH" dirty="0"/>
              <a:t>Recht &amp; </a:t>
            </a:r>
            <a:r>
              <a:rPr lang="de-CH" dirty="0" err="1"/>
              <a:t>Governance</a:t>
            </a:r>
            <a:endParaRPr lang="fr-CH" dirty="0"/>
          </a:p>
        </p:txBody>
      </p:sp>
      <p:sp>
        <p:nvSpPr>
          <p:cNvPr id="5" name="Rechteck 4"/>
          <p:cNvSpPr/>
          <p:nvPr/>
        </p:nvSpPr>
        <p:spPr>
          <a:xfrm>
            <a:off x="1" y="0"/>
            <a:ext cx="9144000" cy="571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pPr algn="ctr" defTabSz="914127"/>
            <a:endParaRPr lang="de-CH" sz="1700" dirty="0" err="1">
              <a:solidFill>
                <a:prstClr val="white"/>
              </a:solidFill>
              <a:latin typeface="Corporate S Light"/>
            </a:endParaRPr>
          </a:p>
        </p:txBody>
      </p:sp>
    </p:spTree>
    <p:extLst>
      <p:ext uri="{BB962C8B-B14F-4D97-AF65-F5344CB8AC3E}">
        <p14:creationId xmlns:p14="http://schemas.microsoft.com/office/powerpoint/2010/main" val="117707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defTabSz="914127" rtl="0" eaLnBrk="1" latinLnBrk="0" hangingPunct="1">
        <a:lnSpc>
          <a:spcPts val="2328"/>
        </a:lnSpc>
        <a:spcBef>
          <a:spcPct val="0"/>
        </a:spcBef>
        <a:buNone/>
        <a:defRPr sz="21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127" rtl="0" eaLnBrk="1" latinLnBrk="0" hangingPunct="1">
        <a:lnSpc>
          <a:spcPct val="100000"/>
        </a:lnSpc>
        <a:spcBef>
          <a:spcPts val="0"/>
        </a:spcBef>
        <a:buClrTx/>
        <a:buSzPct val="100000"/>
        <a:buFont typeface="Symbol" pitchFamily="18" charset="2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247623" indent="-247623" algn="l" defTabSz="914127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80000"/>
        <a:buFont typeface="Symbol" pitchFamily="18" charset="2"/>
        <a:buChar char="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503185" indent="-253973" algn="l" defTabSz="914127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Font typeface="Symbol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750808" indent="-247623" algn="l" defTabSz="914127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Font typeface="Symbol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006367" indent="-255561" algn="l" defTabSz="914127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Font typeface="Symbol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51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14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9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42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7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1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4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8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4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8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1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803105"/>
            <a:ext cx="7495963" cy="571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pPr algn="ctr"/>
            <a:endParaRPr lang="de-CH" sz="1700" dirty="0" err="1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0" y="6515267"/>
            <a:ext cx="7495963" cy="2857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pPr algn="ctr"/>
            <a:endParaRPr lang="de-CH" sz="1700" dirty="0" err="1">
              <a:solidFill>
                <a:schemeClr val="bg1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6553507" cy="601190"/>
          </a:xfrm>
          <a:prstGeom prst="rect">
            <a:avLst/>
          </a:prstGeom>
        </p:spPr>
        <p:txBody>
          <a:bodyPr vert="horz" wrap="square" lIns="0" tIns="0" rIns="0" bIns="0" numCol="1" rtlCol="0" anchor="t" anchorCtr="0">
            <a:sp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34057" y="1414733"/>
            <a:ext cx="5222983" cy="16286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6809842" y="6509952"/>
            <a:ext cx="580906" cy="28275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r">
              <a:lnSpc>
                <a:spcPct val="100000"/>
              </a:lnSpc>
              <a:defRPr sz="1100" b="0">
                <a:solidFill>
                  <a:schemeClr val="bg1"/>
                </a:solidFill>
              </a:defRPr>
            </a:lvl1pPr>
          </a:lstStyle>
          <a:p>
            <a:fld id="{8172D46B-114C-504A-B2CD-896068C05B6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4056" y="6505684"/>
            <a:ext cx="5771593" cy="2912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defRPr sz="1100" b="0" cap="all" spc="53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Recht &amp; Governance</a:t>
            </a:r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" y="0"/>
            <a:ext cx="9144000" cy="571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pPr algn="ctr"/>
            <a:endParaRPr lang="de-CH" sz="1700" dirty="0" err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 dt="0"/>
  <p:txStyles>
    <p:titleStyle>
      <a:lvl1pPr algn="l" defTabSz="914127" rtl="0" eaLnBrk="1" latinLnBrk="0" hangingPunct="1">
        <a:lnSpc>
          <a:spcPts val="2328"/>
        </a:lnSpc>
        <a:spcBef>
          <a:spcPct val="0"/>
        </a:spcBef>
        <a:buNone/>
        <a:defRPr sz="21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127" rtl="0" eaLnBrk="1" latinLnBrk="0" hangingPunct="1">
        <a:lnSpc>
          <a:spcPts val="2540"/>
        </a:lnSpc>
        <a:spcBef>
          <a:spcPts val="0"/>
        </a:spcBef>
        <a:buClrTx/>
        <a:buSzPct val="100000"/>
        <a:buFont typeface="Symbol" pitchFamily="18" charset="2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247623" indent="-247623" algn="l" defTabSz="914127" rtl="0" eaLnBrk="1" latinLnBrk="0" hangingPunct="1">
        <a:lnSpc>
          <a:spcPts val="2540"/>
        </a:lnSpc>
        <a:spcBef>
          <a:spcPts val="0"/>
        </a:spcBef>
        <a:buClr>
          <a:schemeClr val="accent1"/>
        </a:buClr>
        <a:buSzPct val="80000"/>
        <a:buFont typeface="Symbol" pitchFamily="18" charset="2"/>
        <a:buChar char="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503185" indent="-253973" algn="l" defTabSz="914127" rtl="0" eaLnBrk="1" latinLnBrk="0" hangingPunct="1">
        <a:lnSpc>
          <a:spcPts val="2540"/>
        </a:lnSpc>
        <a:spcBef>
          <a:spcPts val="0"/>
        </a:spcBef>
        <a:buClr>
          <a:schemeClr val="tx1"/>
        </a:buClr>
        <a:buFont typeface="Symbol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750808" indent="-247623" algn="l" defTabSz="914127" rtl="0" eaLnBrk="1" latinLnBrk="0" hangingPunct="1">
        <a:lnSpc>
          <a:spcPts val="2540"/>
        </a:lnSpc>
        <a:spcBef>
          <a:spcPts val="0"/>
        </a:spcBef>
        <a:buClr>
          <a:schemeClr val="tx1"/>
        </a:buClr>
        <a:buFont typeface="Symbol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006367" indent="-255561" algn="l" defTabSz="914127" rtl="0" eaLnBrk="1" latinLnBrk="0" hangingPunct="1">
        <a:lnSpc>
          <a:spcPts val="2540"/>
        </a:lnSpc>
        <a:spcBef>
          <a:spcPts val="0"/>
        </a:spcBef>
        <a:buClr>
          <a:schemeClr val="tx1"/>
        </a:buClr>
        <a:buFont typeface="Symbol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51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14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9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42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7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1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4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8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4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8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1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803105"/>
            <a:ext cx="7495963" cy="571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pPr algn="ctr" defTabSz="914127"/>
            <a:endParaRPr lang="de-CH" sz="1700" dirty="0" err="1">
              <a:solidFill>
                <a:prstClr val="white"/>
              </a:solidFill>
              <a:latin typeface="Corporate S Light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0" y="6515267"/>
            <a:ext cx="7495963" cy="2857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pPr algn="ctr" defTabSz="914127"/>
            <a:endParaRPr lang="de-CH" sz="1700" dirty="0" err="1">
              <a:solidFill>
                <a:prstClr val="white"/>
              </a:solidFill>
              <a:latin typeface="Corporate S Light"/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6553507" cy="601190"/>
          </a:xfrm>
          <a:prstGeom prst="rect">
            <a:avLst/>
          </a:prstGeom>
        </p:spPr>
        <p:txBody>
          <a:bodyPr vert="horz" wrap="square" lIns="0" tIns="0" rIns="0" bIns="0" numCol="1" rtlCol="0" anchor="t" anchorCtr="0">
            <a:sp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34057" y="1414733"/>
            <a:ext cx="5222983" cy="16286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6809842" y="6509952"/>
            <a:ext cx="580906" cy="28275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r">
              <a:lnSpc>
                <a:spcPct val="100000"/>
              </a:lnSpc>
              <a:defRPr sz="1100" b="0">
                <a:solidFill>
                  <a:schemeClr val="bg1"/>
                </a:solidFill>
              </a:defRPr>
            </a:lvl1pPr>
          </a:lstStyle>
          <a:p>
            <a:fld id="{79EA3F33-69F1-4FC3-A51C-7EC3B0B4A3E0}" type="slidenum">
              <a:rPr lang="fr-CH" smtClean="0"/>
              <a:pPr/>
              <a:t>‹Nr.›</a:t>
            </a:fld>
            <a:endParaRPr lang="fr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4056" y="6505684"/>
            <a:ext cx="5771593" cy="2912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defRPr sz="1100" b="0" cap="all" spc="53" baseline="0">
                <a:solidFill>
                  <a:schemeClr val="bg1"/>
                </a:solidFill>
                <a:latin typeface="Corporate S Light"/>
              </a:defRPr>
            </a:lvl1pPr>
          </a:lstStyle>
          <a:p>
            <a:r>
              <a:rPr lang="de-CH" sz="1100">
                <a:effectLst/>
                <a:latin typeface="Arial Narrow"/>
                <a:ea typeface="Calibri"/>
                <a:cs typeface="Times New Roman"/>
              </a:rPr>
              <a:t>Recht &amp; Governance</a:t>
            </a:r>
            <a:endParaRPr lang="fr-CH" dirty="0"/>
          </a:p>
        </p:txBody>
      </p:sp>
      <p:sp>
        <p:nvSpPr>
          <p:cNvPr id="5" name="Rechteck 4"/>
          <p:cNvSpPr/>
          <p:nvPr/>
        </p:nvSpPr>
        <p:spPr>
          <a:xfrm>
            <a:off x="1" y="0"/>
            <a:ext cx="9144000" cy="571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pPr algn="ctr" defTabSz="914127"/>
            <a:endParaRPr lang="de-CH" sz="1700" dirty="0" err="1">
              <a:solidFill>
                <a:prstClr val="white"/>
              </a:solidFill>
              <a:latin typeface="Corporate S Light"/>
            </a:endParaRPr>
          </a:p>
        </p:txBody>
      </p:sp>
    </p:spTree>
    <p:extLst>
      <p:ext uri="{BB962C8B-B14F-4D97-AF65-F5344CB8AC3E}">
        <p14:creationId xmlns:p14="http://schemas.microsoft.com/office/powerpoint/2010/main" val="117707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</p:sldLayoutIdLst>
  <p:hf hdr="0" dt="0"/>
  <p:txStyles>
    <p:titleStyle>
      <a:lvl1pPr algn="l" defTabSz="914127" rtl="0" eaLnBrk="1" latinLnBrk="0" hangingPunct="1">
        <a:lnSpc>
          <a:spcPts val="2328"/>
        </a:lnSpc>
        <a:spcBef>
          <a:spcPct val="0"/>
        </a:spcBef>
        <a:buNone/>
        <a:defRPr sz="21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127" rtl="0" eaLnBrk="1" latinLnBrk="0" hangingPunct="1">
        <a:lnSpc>
          <a:spcPts val="2540"/>
        </a:lnSpc>
        <a:spcBef>
          <a:spcPts val="0"/>
        </a:spcBef>
        <a:buClrTx/>
        <a:buSzPct val="100000"/>
        <a:buFont typeface="Symbol" pitchFamily="18" charset="2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247623" indent="-247623" algn="l" defTabSz="914127" rtl="0" eaLnBrk="1" latinLnBrk="0" hangingPunct="1">
        <a:lnSpc>
          <a:spcPts val="2540"/>
        </a:lnSpc>
        <a:spcBef>
          <a:spcPts val="0"/>
        </a:spcBef>
        <a:buClr>
          <a:schemeClr val="accent1"/>
        </a:buClr>
        <a:buSzPct val="80000"/>
        <a:buFont typeface="Symbol" pitchFamily="18" charset="2"/>
        <a:buChar char="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503185" indent="-253973" algn="l" defTabSz="914127" rtl="0" eaLnBrk="1" latinLnBrk="0" hangingPunct="1">
        <a:lnSpc>
          <a:spcPts val="2540"/>
        </a:lnSpc>
        <a:spcBef>
          <a:spcPts val="0"/>
        </a:spcBef>
        <a:buClr>
          <a:schemeClr val="tx1"/>
        </a:buClr>
        <a:buFont typeface="Symbol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750808" indent="-247623" algn="l" defTabSz="914127" rtl="0" eaLnBrk="1" latinLnBrk="0" hangingPunct="1">
        <a:lnSpc>
          <a:spcPts val="2540"/>
        </a:lnSpc>
        <a:spcBef>
          <a:spcPts val="0"/>
        </a:spcBef>
        <a:buClr>
          <a:schemeClr val="tx1"/>
        </a:buClr>
        <a:buFont typeface="Symbol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006367" indent="-255561" algn="l" defTabSz="914127" rtl="0" eaLnBrk="1" latinLnBrk="0" hangingPunct="1">
        <a:lnSpc>
          <a:spcPts val="2540"/>
        </a:lnSpc>
        <a:spcBef>
          <a:spcPts val="0"/>
        </a:spcBef>
        <a:buClr>
          <a:schemeClr val="tx1"/>
        </a:buClr>
        <a:buFont typeface="Symbol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51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14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9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42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7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1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4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8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4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8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1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803105"/>
            <a:ext cx="7495963" cy="571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pPr algn="ctr"/>
            <a:endParaRPr lang="de-CH" sz="1700" dirty="0" err="1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0" y="6515267"/>
            <a:ext cx="7495963" cy="2857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pPr algn="ctr"/>
            <a:endParaRPr lang="de-CH" sz="1700" dirty="0" err="1">
              <a:solidFill>
                <a:schemeClr val="bg1"/>
              </a:solidFill>
            </a:endParaRP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6553507" cy="601190"/>
          </a:xfrm>
          <a:prstGeom prst="rect">
            <a:avLst/>
          </a:prstGeom>
        </p:spPr>
        <p:txBody>
          <a:bodyPr vert="horz" wrap="square" lIns="0" tIns="0" rIns="0" bIns="0" numCol="1" rtlCol="0" anchor="t" anchorCtr="0">
            <a:sp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34057" y="1414733"/>
            <a:ext cx="5222983" cy="16286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6809842" y="6509952"/>
            <a:ext cx="580906" cy="28275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r">
              <a:lnSpc>
                <a:spcPct val="100000"/>
              </a:lnSpc>
              <a:defRPr sz="1100" b="0">
                <a:solidFill>
                  <a:schemeClr val="bg1"/>
                </a:solidFill>
              </a:defRPr>
            </a:lvl1pPr>
          </a:lstStyle>
          <a:p>
            <a:fld id="{8172D46B-114C-504A-B2CD-896068C05B6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34056" y="6505684"/>
            <a:ext cx="5771593" cy="2912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defRPr sz="1100" b="0" cap="all" spc="53" baseline="0">
                <a:solidFill>
                  <a:schemeClr val="bg1"/>
                </a:solidFill>
              </a:defRPr>
            </a:lvl1pPr>
          </a:lstStyle>
          <a:p>
            <a:r>
              <a:rPr lang="de-CH" sz="1100">
                <a:effectLst/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" y="0"/>
            <a:ext cx="9144000" cy="571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762" tIns="48381" rIns="96762" bIns="48381" rtlCol="0" anchor="ctr"/>
          <a:lstStyle/>
          <a:p>
            <a:pPr algn="ctr"/>
            <a:endParaRPr lang="de-CH" sz="1700" dirty="0" err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</p:sldLayoutIdLst>
  <p:hf hdr="0" dt="0"/>
  <p:txStyles>
    <p:titleStyle>
      <a:lvl1pPr algn="l" defTabSz="914127" rtl="0" eaLnBrk="1" latinLnBrk="0" hangingPunct="1">
        <a:lnSpc>
          <a:spcPts val="2328"/>
        </a:lnSpc>
        <a:spcBef>
          <a:spcPct val="0"/>
        </a:spcBef>
        <a:buNone/>
        <a:defRPr sz="21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127" rtl="0" eaLnBrk="1" latinLnBrk="0" hangingPunct="1">
        <a:lnSpc>
          <a:spcPts val="2540"/>
        </a:lnSpc>
        <a:spcBef>
          <a:spcPts val="0"/>
        </a:spcBef>
        <a:buClrTx/>
        <a:buSzPct val="100000"/>
        <a:buFont typeface="Symbol" pitchFamily="18" charset="2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247623" indent="-247623" algn="l" defTabSz="914127" rtl="0" eaLnBrk="1" latinLnBrk="0" hangingPunct="1">
        <a:lnSpc>
          <a:spcPts val="2540"/>
        </a:lnSpc>
        <a:spcBef>
          <a:spcPts val="0"/>
        </a:spcBef>
        <a:buClr>
          <a:schemeClr val="accent1"/>
        </a:buClr>
        <a:buSzPct val="80000"/>
        <a:buFont typeface="Symbol" pitchFamily="18" charset="2"/>
        <a:buChar char="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503185" indent="-253973" algn="l" defTabSz="914127" rtl="0" eaLnBrk="1" latinLnBrk="0" hangingPunct="1">
        <a:lnSpc>
          <a:spcPts val="2540"/>
        </a:lnSpc>
        <a:spcBef>
          <a:spcPts val="0"/>
        </a:spcBef>
        <a:buClr>
          <a:schemeClr val="tx1"/>
        </a:buClr>
        <a:buFont typeface="Symbol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750808" indent="-247623" algn="l" defTabSz="914127" rtl="0" eaLnBrk="1" latinLnBrk="0" hangingPunct="1">
        <a:lnSpc>
          <a:spcPts val="2540"/>
        </a:lnSpc>
        <a:spcBef>
          <a:spcPts val="0"/>
        </a:spcBef>
        <a:buClr>
          <a:schemeClr val="tx1"/>
        </a:buClr>
        <a:buFont typeface="Symbol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006367" indent="-255561" algn="l" defTabSz="914127" rtl="0" eaLnBrk="1" latinLnBrk="0" hangingPunct="1">
        <a:lnSpc>
          <a:spcPts val="2540"/>
        </a:lnSpc>
        <a:spcBef>
          <a:spcPts val="0"/>
        </a:spcBef>
        <a:buClr>
          <a:schemeClr val="tx1"/>
        </a:buClr>
        <a:buFont typeface="Symbol" pitchFamily="18" charset="2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51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14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9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42" indent="-228532" algn="l" defTabSz="9141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7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1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4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8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4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8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1" algn="l" defTabSz="914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34056" y="2060848"/>
            <a:ext cx="7958424" cy="4287199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Reformierte Kirchen Bern-Jura-Solothurn</a:t>
            </a:r>
            <a:b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Sekretariats-Forum 14. August 2019</a:t>
            </a:r>
            <a:b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Einführung / Übersicht: </a:t>
            </a:r>
            <a:b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Neues Landeskirchengesetz und Kirchgemeinden</a:t>
            </a:r>
            <a:b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Datenschutzrecht</a:t>
            </a:r>
            <a:b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altLang="de-DE" sz="2000" dirty="0">
                <a:solidFill>
                  <a:srgbClr val="89898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Dr. Ueli Friederich, Rechtsanwalt, Bern</a:t>
            </a:r>
            <a:r>
              <a:rPr lang="de-CH" altLang="de-DE" sz="2800" dirty="0">
                <a:solidFill>
                  <a:srgbClr val="89898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de-CH" altLang="de-DE" sz="2800" dirty="0">
                <a:solidFill>
                  <a:srgbClr val="898989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de-CH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934056" y="6505684"/>
            <a:ext cx="6518264" cy="291231"/>
          </a:xfrm>
          <a:prstGeom prst="rect">
            <a:avLst/>
          </a:prstGeom>
        </p:spPr>
        <p:txBody>
          <a:bodyPr/>
          <a:lstStyle/>
          <a:p>
            <a:r>
              <a:rPr lang="de-CH" sz="1100" cap="all" spc="53" dirty="0">
                <a:solidFill>
                  <a:schemeClr val="bg1"/>
                </a:solidFill>
                <a:latin typeface="Arial Narrow"/>
                <a:ea typeface="Calibri"/>
                <a:cs typeface="Times New Roman"/>
              </a:rPr>
              <a:t>Recht &amp; </a:t>
            </a:r>
            <a:r>
              <a:rPr lang="de-CH" sz="1100" cap="all" spc="53" dirty="0" err="1">
                <a:solidFill>
                  <a:schemeClr val="bg1"/>
                </a:solidFill>
                <a:latin typeface="Arial Narrow"/>
                <a:ea typeface="Calibri"/>
                <a:cs typeface="Times New Roman"/>
              </a:rPr>
              <a:t>Governance</a:t>
            </a:r>
            <a:endParaRPr lang="de-DE" sz="1100" cap="all" spc="53" dirty="0">
              <a:solidFill>
                <a:schemeClr val="bg1"/>
              </a:solidFill>
              <a:latin typeface="Arial Narrow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60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742275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Datenschutzrecht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920880" cy="3966470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Grundideen des Datenschutzes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Rechtsgrundlagen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Begriff «Personendaten»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Datenschutzrechtliche Grundsätze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Modalitäten der Datenweitergabe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Besondere Vorgaben für Kirchgemeinden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Landeskirchliches Bestimmungen über den Datenschutz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413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742275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/>
              <a:t> </a:t>
            </a: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Vorgaben Bundes- und Kantonsverfassung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7"/>
            <a:ext cx="7704856" cy="6147837"/>
          </a:xfrm>
        </p:spPr>
        <p:txBody>
          <a:bodyPr/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Art. 13 Abs. 2 BV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Schutz der Privatsphäre</a:t>
            </a:r>
            <a:b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 Jede Person hat Anspruch auf Schutz vor Missbrauch ihrer persönlichen Daten.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Art. 18 KV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Datenschutz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 Jede Person hat das Recht, die über sie bearbeiteten Daten einzusehen und zu verlangen, dass unrichtige Daten berichtigt und ungeeignete oder unnötige Daten vernichtet werden.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 Behörden dürfen Personendaten nur bearbeiten, wenn eine gesetzliche Grundlage besteht und die Daten für die Erfüllung ihrer Aufgaben geeignet und notwendig sind.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 Sie vergewissern sich, dass die bearbeiteten Daten richtig sind, und sie sichern sie vor missbräuchlicher Verwendung.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/>
            </a:r>
            <a:br>
              <a:rPr lang="de-CH" dirty="0"/>
            </a:br>
            <a:endParaRPr lang="de-CH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6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95829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Grundideen Datenschutz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920880" cy="5000600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13 Abs. 2 BV: Grundrechtlicher Anspruch auf Schutz vor Missbrauch persönlicher Daten und «informationelle Selbstbestimmung»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18 KV: Weitere Grundsätze für Datenbearbeitung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Gesetzmässigkeit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Bindung an behördliche Aufgaben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Nötige und korrekte Daten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Rechte betroffener Personen</a:t>
            </a:r>
            <a:endParaRPr lang="de-CH" sz="2000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Fazit: Datenschutz schützt </a:t>
            </a:r>
            <a:r>
              <a:rPr lang="de-CH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vor </a:t>
            </a: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missbräuchlicher</a:t>
            </a:r>
            <a:r>
              <a:rPr lang="de-CH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Datenbearbeitung, 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will Datenfluss nicht verhindern, sondern </a:t>
            </a: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regeln</a:t>
            </a:r>
            <a:r>
              <a:rPr lang="de-CH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052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95829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Rechtsgrundlagen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920880" cy="4698979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«Grunderlass» für Kirchgemeinden: Kantonales Datenschutzgesetz vom 19. Februar 1986 (KDSG)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Besondere Bestimmungen für Kirchgemeinden in Landeskirchengesetz (gelten ab 2020)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Kirchliches Reglement vom 4. Dezember 2018 über den Datenschutz (Datenschutzreglement, gilt ab 2020)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Zahlreiche Sonderregeln, z.B. Gesetz vom 2. November 1993 über die Information der Bevölkerung (Öffentlichkeitsprinzip)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Ganzes «Konglomerat» von Regelungen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46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95829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Datenschutz und Öffentlichkeitsprinzip (Beispiele)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920880" cy="5004319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10 Abs. 1 und 11 Abs. 3 Informationsgesetz:</a:t>
            </a:r>
          </a:p>
          <a:p>
            <a:pPr marL="361950" lvl="1" indent="0" defTabSz="91440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«Die Gemeindeversammlungen sind öffentlich.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Die Sitzungen des Gemeinderates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…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und der Kommissionen sowie die darüber geführten </a:t>
            </a:r>
            <a:r>
              <a:rPr lang="de-CH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Diskussionsprotokolle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sind nicht öffentlich, ausser ein Gemeindeerlass oder das einsetzende Organ sehe die Öffentlichkeit vor.»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7 Verordnung über das Stimmregister:</a:t>
            </a:r>
          </a:p>
          <a:p>
            <a:pPr marL="361950" lvl="1" indent="0" defTabSz="91440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«Das Stimmregister ist öffentlich.»</a:t>
            </a:r>
            <a:endParaRPr lang="de-CH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Urteil Bundesgericht 1C_284/2010 (Burgdorf):</a:t>
            </a:r>
          </a:p>
          <a:p>
            <a:pPr marL="361950" lvl="1" indent="0" defTabSz="91440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Pflicht zu Bekanntgabe von Namen befragter Personen aus Studie über Rechtsextremismus, trotz Zusicherungen der Vertraulichkeit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362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95829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Datenschutz und Kirchgemeinden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776864" cy="5006755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Ausgangslage / Probleme grundsätzlich mit politischen Gemeinden vergleichbar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Sitzungen Kirchgemeinderat / Kommissionen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Soziales Engagement / Diakonie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Personalgeschäfte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Besondere Bedürfnisse nach Datenbearbeitung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Gemeindeanlässe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Kasualien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Erfassen Kinder für KUW</a:t>
            </a:r>
            <a:endParaRPr lang="de-CH" sz="2000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Kirchlicher Bereich sensibel, oft besonders heikle Personendaten betroffen (religiöse Ansichten)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082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886291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Datenschutzrechtliche Begriffe (Art. 2 KDSG)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848872" cy="4859728"/>
          </a:xfrm>
        </p:spPr>
        <p:txBody>
          <a:bodyPr/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Art. 2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Begriffe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Personendaten sind Angaben über eine </a:t>
            </a:r>
            <a:r>
              <a:rPr lang="de-CH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bestimmte oder bestimmbare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natürliche oder juristische Person.</a:t>
            </a:r>
            <a:endParaRPr lang="de-CH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Das Bearbeiten von Personendaten umfasst </a:t>
            </a:r>
            <a:r>
              <a:rPr lang="de-CH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jeden Umgang mit Personendaten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, wie das Beschaffen, Aufbewahren, Verändern, Verknüpfen, Bekanntgeben oder Vernichten.</a:t>
            </a:r>
            <a:endParaRPr lang="de-CH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Behörden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im Sinne dieses Gesetzes sind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i="1" dirty="0">
                <a:latin typeface="Arial" panose="020B0604020202020204" pitchFamily="34" charset="0"/>
                <a:cs typeface="Arial" panose="020B0604020202020204" pitchFamily="34" charset="0"/>
              </a:rPr>
              <a:t>a  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Amtsstellen des Kantons und der Gemeinden mit ihren Mitarbeitern,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i="1" dirty="0">
                <a:latin typeface="Arial" panose="020B0604020202020204" pitchFamily="34" charset="0"/>
                <a:cs typeface="Arial" panose="020B0604020202020204" pitchFamily="34" charset="0"/>
              </a:rPr>
              <a:t>b  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Organe von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Körperschaften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und Anstalten sowie Private, soweit ihnen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öffentliche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Aufgaben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übertragen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sind,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i="1" dirty="0">
                <a:latin typeface="Arial" panose="020B0604020202020204" pitchFamily="34" charset="0"/>
                <a:cs typeface="Arial" panose="020B0604020202020204" pitchFamily="34" charset="0"/>
              </a:rPr>
              <a:t>c  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Organe der Landeskirchen und ihrer regionalen Einheiten. 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107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670267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Personendaten (Art. 2 Abs. 1 KDSG)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848872" cy="4121000"/>
          </a:xfrm>
        </p:spPr>
        <p:txBody>
          <a:bodyPr/>
          <a:lstStyle/>
          <a:p>
            <a:pPr lvl="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Angaben über bestimmte oder </a:t>
            </a:r>
            <a:r>
              <a:rPr lang="de-CH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eine bestimmbare 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Person (Art. 2 Abs. 1 KDSG)</a:t>
            </a:r>
          </a:p>
          <a:p>
            <a:pPr lvl="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Zurechenbarkeit zu Person genügt, auch wenn mit Aufwand verbunden (z.B. Kontrollschild Motorfahrzeug)</a:t>
            </a:r>
          </a:p>
          <a:p>
            <a:pPr lvl="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Form / Medium der Information nicht entscheidend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Schriftliche Urkunde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Film / Videoaufnahme 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Bild / Selfie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Ton / Audioaufnahme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990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598259" cy="80021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Besonders schützenswerte Daten (Art. 3 KDSG)</a:t>
            </a:r>
            <a:endParaRPr lang="de-CH" sz="2600" b="1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34056" y="1490130"/>
            <a:ext cx="7992888" cy="4104713"/>
          </a:xfrm>
        </p:spPr>
        <p:txBody>
          <a:bodyPr/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Art. 3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Besonders schützenswerte Personendaten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Besonders schützenswerte Personendaten sind Angaben über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2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religiöse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weltanschauliche oder politische </a:t>
            </a:r>
            <a:r>
              <a:rPr lang="de-DE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Ansicht, Zugehörigkeit und Betätigung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sowie die Rassenzugehörigkeit;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2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den persönlichen Geheimbereich, insbesondere den seelischen, geistigen oder körperlichen Zustand;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2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Massnahmen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der sozialen Hilfe oder fürsorgerischen Betreuung;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lnSpc>
                <a:spcPct val="120000"/>
              </a:lnSpc>
              <a:spcAft>
                <a:spcPts val="600"/>
              </a:spcAft>
              <a:buFont typeface="+mj-lt"/>
              <a:buAutoNum type="alphaLcPeriod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polizeiliche Ermittlungen, Strafverfahren, Straftaten und die dafür verhängten Strafen oder </a:t>
            </a: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Massnahmen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endParaRPr lang="de-CH" sz="2000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384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23821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Datenschutzrechtliche Grundsätze 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632848" cy="5588581"/>
          </a:xfrm>
        </p:spPr>
        <p:txBody>
          <a:bodyPr/>
          <a:lstStyle/>
          <a:p>
            <a:pPr lvl="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Gesetzmässigkeit (Art. 5 Abs. 1 KDSG)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Erfüllung einer gesetzlichen Aufgabe oder 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Besondere gesetzliche Erlaubnis zur Bearbeitung</a:t>
            </a:r>
            <a:endParaRPr lang="de-CH" sz="2000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Zweckbindung der Bearbeitung (Art. 5 Abs. 4 KDSG)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Verhältnismässigkeit (Art. 5 Abs. 3 KDSG)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Für Erfüllung Aufgabe erforderlich und </a:t>
            </a: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geeignet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Für Betroffene zumutbar</a:t>
            </a:r>
          </a:p>
          <a:p>
            <a:pPr lvl="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Richtigkeit der Daten (Art. 7 und Art. 23 Abs. 1 KDSG)</a:t>
            </a:r>
          </a:p>
          <a:p>
            <a:pPr lvl="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Rechte der betroffenen Person (Art. 20 ff. KDSG)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Auskunft und Einsicht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Berichtigung / Vernichtung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</a:pPr>
            <a:endParaRPr lang="de-CH" sz="1800" dirty="0">
              <a:solidFill>
                <a:prstClr val="black"/>
              </a:solidFill>
              <a:ea typeface="Verdana" pitchFamily="34" charset="0"/>
              <a:cs typeface="Arial" pitchFamily="34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37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958299" cy="80021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/>
              <a:t> </a:t>
            </a: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Neues Landeskirchengesetz und Kirchgemeinden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920880" cy="2926186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Ausgangslage, Entstehungsgeschichte 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Grundideen und «Regelungsarchitektur» der neuen Landeskirchengesetzgebung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Inhalt des Landeskirchengesetzes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Besondere Vorgaben für die Kirchgemeinden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Fazit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343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6734163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/>
              <a:t> </a:t>
            </a: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Spontanmeldung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632848" cy="3369384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Eine Behörde gibt Daten auf eigene Initiative hin an andere Stelle weiter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Zulässig, wenn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für Aufgabenerfüllung der </a:t>
            </a: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meldenden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Stelle nötig oder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gesetzliche Ermächtigung oder Pflicht oder</a:t>
            </a:r>
            <a:endParaRPr lang="de-CH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Zustimmung / Interesse der betroffenen Person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789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23821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/>
              <a:t> </a:t>
            </a: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Bekanntgabe auf Anfrage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632848" cy="4698979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Eine Behörde gibt Personendaten auf Anfrage einer andern Behörde hin weiter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Zulässig, wenn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Spontanmeldung zulässig oder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anfragende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Behörde Daten für ihre Aufgaben benötigt und keine Geheimhaltungspflicht entgegensteht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Pflicht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zur Weitergabe der verlangten Daten, wenn Voraussetzungen erfüllt (Ausnahme: überwiegende öffentliche oder private Interessen)</a:t>
            </a:r>
            <a:endParaRPr lang="de-CH" sz="2000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231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814283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Bekanntgabe besonders schützenswerter Daten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632848" cy="4327338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Klare</a:t>
            </a:r>
            <a:r>
              <a:rPr lang="de-CH" b="1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gesetzliche Ermächtigung oder Verpflichtung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Für Erfüllung einer gesetzlichen Aufgabe </a:t>
            </a: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zwingend</a:t>
            </a:r>
            <a:r>
              <a:rPr lang="de-CH" b="1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erforderlich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Spontanmeldung muss für Aufgabenerfüllung der </a:t>
            </a:r>
            <a:r>
              <a:rPr lang="de-CH" sz="2000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meldenden</a:t>
            </a: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Stelle zwingend nötig sein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Für Bekanntgabe auf Anfrage kann sich Notwendigkeit auf Aufgabe der meldenden oder der anfragenden Stelle beziehen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Ausdrückliche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Zustimmung der betroffenen Person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Blosse Annahme / Vermutung eines Interesses genügt nicht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441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95829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Besondere Melderechte und -pflichten (Beispiele)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848872" cy="4178836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50 Abs. 4 Polizeigesetz: Recht auf Mitteilung an Polizei, wenn Polizeiaufgaben betroffen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301 Abs. 1 Strafprozessrecht: Anzeige</a:t>
            </a: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recht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wenn strafbare Handlung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48 Abs. 1 EG ZSJ: Anzeige</a:t>
            </a: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pflicht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für Behörden, wenn von Amtes wegen zu verfolgendes Verbrechen (mit mehr als drei Jahren Freiheitsstrafe bedroht)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29 Volksschulgesetz: Pflicht zu Mitteilung an Kindes- und Erwachsenenschutzbehörde (KESB)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985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8102315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Sonderregeln im Landeskirchengesetz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8064896" cy="4573431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18 LKG: Datenzugang für Geistliche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Seelsorgerliche Tätigkeit in Justizvollzug, Spitälern, Heimen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Betroffene Person kann Bekanntgabe untersagen</a:t>
            </a:r>
            <a:endParaRPr lang="de-CH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19 LKG: Datenzugang für (Gesamt-)Kirchgemeinden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Einwohnerregister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Klassenlisten in Schulen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Zugang umfasst auch besonders schützenswerte Daten</a:t>
            </a:r>
            <a:endParaRPr lang="de-CH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20 LKG: Datenzugang für Landeskirchen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Kirchlicher Finanzausgleich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Zuordnung Pfarrstellen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518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8102315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Kirchliche Regelungen (Art. 21 LKG)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920880" cy="3074560"/>
          </a:xfrm>
        </p:spPr>
        <p:txBody>
          <a:bodyPr/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Art. 21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Ergänzende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Bestimmungen zum Datenschutz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Die Landeskirchen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können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für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ihre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Bedürfnisse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eigene Bestimmungen zum Datenschutz erlassen, welche die kantonale Datenschutzgesetzgebung </a:t>
            </a:r>
            <a:r>
              <a:rPr lang="de-CH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ergänzen</a:t>
            </a:r>
            <a:r>
              <a:rPr lang="de-CH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oder </a:t>
            </a:r>
            <a:r>
              <a:rPr lang="de-CH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präzisieren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Sie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können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für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die Zusammenarbeit innerhalb ihrer eigenen Organisationen oder mit anderen Landeskirchen besonders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schützenswerte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Daten ihrer Mitglieder austauschen, soweit diese zur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Erfüllung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ihrer kirchlichen Aufgaben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benötigt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werden. 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16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6446131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Datenschutzreglement </a:t>
            </a:r>
            <a:r>
              <a:rPr lang="de-CH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RefBeJuSo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632848" cy="4490332"/>
          </a:xfrm>
        </p:spPr>
        <p:txBody>
          <a:bodyPr/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Art. 1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Gegenstand und Zweck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Dieses Reglement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enthält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Bestimmungen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über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den Datenschutz in den Reformierten Kirchen Bern-Jura-Solothurn, den kirchlichen Bezirken und den Kirchgemeinden, insbesondere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über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a)  die Bearbeitung von Personendaten zur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Erfüllung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kirchlicher Aufgaben;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b)  das Register der Datensammlungen;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c)  die Datenschutzaufsicht;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d)  die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Gebühren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CH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ergänzt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präzisiert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die kantonale Datenschutzgesetz-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gebung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für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die kirchlichen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Bedürfnisse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539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95829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Inhalt des Datenschutzreglements (Beispiele)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848872" cy="4782078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5: Bearbeitung und Bekanntgabe von Daten für kirchliche Aufgaben, auch an andere Landeskirchen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6: Publikation Taufen, Kasualien und synodale Unterlagen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7: Sog. Listenauskünfte auf Gesuch hin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8 und 9: Personalinformationssystem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Art. 10: Weitere Datenbearbeitungssysteme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Datenplattform z.B. für statistische Zwecke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Adressdatenbank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Regelung Zugriffsberechtigung</a:t>
            </a:r>
            <a:endParaRPr lang="de-CH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570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95829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Umgang mit Datenschutzvorschriften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992888" cy="3701526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Die </a:t>
            </a: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richtige Norm 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anwenden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Besondere Bestimmungen gehen allgemeinen vor (</a:t>
            </a:r>
            <a:r>
              <a:rPr lang="de-CH" sz="2000" dirty="0" err="1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lex</a:t>
            </a: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specialis)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Evtl. Sonderregelungen in Spezialgesetzgebung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Anwendbare Norm </a:t>
            </a: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richtig auslegen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Entscheid nach </a:t>
            </a: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pflichtgemässem Ermessen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wenn Entscheidungsspielraum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Konkrete tatsächliche Situation berücksichtigen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Alle</a:t>
            </a: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relevanten im Spiel stehenden Interessen abwägen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5077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95829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Fazit?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992888" cy="4341573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Komplexes Datenschutzrecht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Umgang mit gesetzlichen Vorschriften ist anspruchsvoll (z.B. Verhältnis zu allgemeinem Informationsrecht)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Birgt Unsicherheiten und mögliche Stolpersteine (Verletzung Amtsgeheimnis)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Aber nochmals: Datenschutzrecht will vor Missbrauch schützen und Datenfluss </a:t>
            </a:r>
            <a:r>
              <a:rPr lang="de-CH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regeln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nicht verhindern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endParaRPr lang="de-CH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0" indent="0"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de-CH" dirty="0">
                <a:solidFill>
                  <a:prstClr val="black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de-CH" dirty="0">
                <a:solidFill>
                  <a:prstClr val="black"/>
                </a:solidFill>
                <a:ea typeface="Verdana" pitchFamily="34" charset="0"/>
                <a:cs typeface="Arial" pitchFamily="34" charset="0"/>
              </a:rPr>
              <a:t> 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Darum nicht: „Im Zweifel nie!“, sondern ...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67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23821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/>
              <a:t> </a:t>
            </a: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Ausgangslage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920880" cy="4698979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Veraltetes Kirchengesetz von 1945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Politische Diskussionen um staatliche Leistungen an Landeskirchen und sog. historische Rechtstitel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Expertenbericht 14. Oktober 2014: Auslegeordnung zum Verhältnis Kirche / Staat im Kanton Bern, gesamtgesellschaftliche Leistungen der Kirchen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Bericht Regierungsrat an Grossen Rat vom 18. März 2015: 8 Leitsätze für Reformvorschläge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Planungserklärungen Grosser Rat vom 16. September 2015, angelehnt an Vorschläge Regierungsrat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826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95829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Entscheidungsspielräume (richtig) nützen!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560840" cy="276999"/>
          </a:xfr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>
                <a:schemeClr val="accent1"/>
              </a:buClr>
              <a:buSzPct val="100000"/>
            </a:pPr>
            <a:endParaRPr lang="de-CH" sz="1800" dirty="0">
              <a:solidFill>
                <a:prstClr val="black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30</a:t>
            </a:fld>
            <a:endParaRPr lang="de-DE"/>
          </a:p>
        </p:txBody>
      </p:sp>
      <p:pic>
        <p:nvPicPr>
          <p:cNvPr id="5" name="Bild 4" descr="b4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28799"/>
            <a:ext cx="3843251" cy="455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46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23821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/>
              <a:t> </a:t>
            </a: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Wichtigste Leitsätze für die Totalrevision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920880" cy="4705134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Keine Änderung der Kantonsverfassung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Stärkung kirchlicher (Organisations-)Autonomie, aber «rechtsstaatliche </a:t>
            </a:r>
            <a:r>
              <a:rPr lang="de-CH" dirty="0" err="1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Inpflichtnahme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» der Landeskirchen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Übergang der Arbeitgeberfunktion für Pfarrpersonen von Kanton zu Landeskirchen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Staatliche Leistungen nach «Zwei-Säulen-Modell» 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Historische Rechtstitel</a:t>
            </a:r>
            <a:endParaRPr lang="de-CH" sz="2000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Gesamtgesellschaftliche Leistungen der Kirchen</a:t>
            </a:r>
            <a:endParaRPr lang="de-CH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Sog. «negative Zweckbindung» für Kirchensteuern juristischer Personen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237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23821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/>
              <a:t> </a:t>
            </a: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Neue Landeskirchengesetzgebung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920880" cy="5007396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Landeskirchengesetz vom 21. März 2018 als «staatskirchenrechtlicher Grunderlass»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Neu: Umfassende Verordnung vom 24. April 2019 über die bernischen Landeskirchen 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Aufhebung oder Beschränkung des Geltungsbereich bisheriger kantonaler Erlasse, da neu kirchliche Regelung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Synodewahlen</a:t>
            </a:r>
            <a:endParaRPr lang="de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Finanzausgleich unter evangelisch-reformierten Kirchgemeinden</a:t>
            </a: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Arbeitsverhältnis Lehrvikar/innen</a:t>
            </a:r>
            <a:endParaRPr lang="de-CH" sz="2000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lvl="1" defTabSz="9144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Arbeitsverhältnis, Weiterbildung, Stellvertretung Pfarrpersonen</a:t>
            </a:r>
            <a:endParaRPr lang="de-CH" dirty="0">
              <a:solidFill>
                <a:prstClr val="black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510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23821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/>
              <a:t> </a:t>
            </a: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Inhalt Landeskirchengesetz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920880" cy="4775923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Allgemeines: </a:t>
            </a:r>
            <a:r>
              <a:rPr lang="de-CH" dirty="0">
                <a:latin typeface="Arial" panose="020B0604020202020204" pitchFamily="34" charset="0"/>
                <a:cs typeface="Arial" panose="020B0604020202020204" pitchFamily="34" charset="0"/>
              </a:rPr>
              <a:t>Rechtsstellung und Bedeutung der Landeskirchen, Mitgliedschaft</a:t>
            </a: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Partnerschaft Staat-Kirche (Art. 1-6)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Organisation der Landeskirchen und der Kirchgemeinden (Art. 7-13)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Ausbildung und Rechtsstellung Geistliche (Art. 14-17)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Datenzugang Geistliche, Kirchgemeinden und Landeskirchen, Datenaustausch (Art. 18-21)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Rechtspflege und Haftung (Art. 22-26)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Finanzen, Kirchensteuern, Beiträge Kanton (Art. 27-36)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033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7238219" cy="769441"/>
          </a:xfrm>
        </p:spPr>
        <p:txBody>
          <a:bodyPr/>
          <a:lstStyle/>
          <a:p>
            <a:r>
              <a:rPr lang="de-CH" sz="2400" b="1" dirty="0">
                <a:latin typeface="Arial" panose="020B0604020202020204" pitchFamily="34" charset="0"/>
                <a:cs typeface="Arial" panose="020B0604020202020204" pitchFamily="34" charset="0"/>
              </a:rPr>
              <a:t>Organisation der Kirchgemeinden (Art. 12 LKG)</a:t>
            </a:r>
            <a: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CH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920880" cy="5075107"/>
          </a:xfrm>
        </p:spPr>
        <p:txBody>
          <a:bodyPr/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="1" dirty="0">
                <a:latin typeface="Arial" panose="020B0604020202020204" pitchFamily="34" charset="0"/>
                <a:cs typeface="Arial" panose="020B0604020202020204" pitchFamily="34" charset="0"/>
              </a:rPr>
              <a:t>Art. 12 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endParaRPr lang="de-CH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Die Organisation der Kirchgemeinden richtet sich nach dem GG     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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= Gemeindegesetz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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, soweit das kantonale Recht nichts anderes vorsieht.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Das landeskirchliche Recht kann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ergänzende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Bestimmungen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über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das Zusammenwirken der Organe und der Mitarbeiterinnen und Mit-arbeiter der Kirchgemeinden sowie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über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Unvereinbarkeiten vorsehen.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Die Kirchgemeinden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können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in ihrem Organisationsreglement besondere Regelungen zur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Förderung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des kirchlichen Lebens vorsehen, insbesondere betreffend die dezentrale Organisation der Gemeinde oder zum Schutz kirchlicher Minderheiten.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de-CH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Die Landeskirchen </a:t>
            </a:r>
            <a:r>
              <a:rPr lang="de-CH" sz="2000" dirty="0" err="1">
                <a:latin typeface="Arial" panose="020B0604020202020204" pitchFamily="34" charset="0"/>
                <a:cs typeface="Arial" panose="020B0604020202020204" pitchFamily="34" charset="0"/>
              </a:rPr>
              <a:t>fördern</a:t>
            </a:r>
            <a:r>
              <a:rPr lang="de-CH" sz="2000" dirty="0">
                <a:latin typeface="Arial" panose="020B0604020202020204" pitchFamily="34" charset="0"/>
                <a:cs typeface="Arial" panose="020B0604020202020204" pitchFamily="34" charset="0"/>
              </a:rPr>
              <a:t> die Zusammenarbeit unter ihren Kirchgemeinden. 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14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820981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Besondere Vorgaben für Kirchgemeinden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920880" cy="4775923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Anhörung der Landeskirche vor Zusammenschlüssen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Deutsch- und französischsprachige Kirchgemeinden, Möglichkeit zweisprachiger Kirchgemeinden mit unterschiedlichem Gemeindegebiet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Anstellung der Geistlichen durch Kirchgemeinden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Zugang zu Personendaten (Einwohnerregister, Klassenlisten in Schulen)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Steuerhoheit und Beiträge an Landeskirchen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Negative Zweckbindung für Kirchensteuern juristischer Personen (Kirchensteuergesetz)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675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181" y="716303"/>
            <a:ext cx="8209819" cy="40011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de-CH" sz="2600" b="1" dirty="0">
                <a:latin typeface="Arial" panose="020B0604020202020204" pitchFamily="34" charset="0"/>
                <a:cs typeface="Arial" panose="020B0604020202020204" pitchFamily="34" charset="0"/>
              </a:rPr>
              <a:t>Fazit</a:t>
            </a:r>
            <a:endParaRPr lang="de-CH" sz="26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7"/>
          </p:nvPr>
        </p:nvSpPr>
        <p:spPr>
          <a:xfrm>
            <a:off x="971600" y="1412776"/>
            <a:ext cx="7848872" cy="4698979"/>
          </a:xfrm>
        </p:spPr>
        <p:txBody>
          <a:bodyPr/>
          <a:lstStyle/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Landeskirchengesetz bringt für Kirchgemeinden wenig Neuerungen, regelt u.a. bestimmte «Sonderfälle»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«Äusserlichkeiten» nach wie vor durch Gemeinderecht und allgemeine Gesetzgebung geregelt (Information, Datenschutz, öffentliche Beschaffungen, Verfahren)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Landeskirche als neuer Partner / neue Ansprechstelle für Personalfragen betreffend Pfarrpersonen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Präzisierungen betreffend Zugang zu Personendaten</a:t>
            </a:r>
          </a:p>
          <a:p>
            <a:pPr defTabSz="9144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</a:pPr>
            <a:r>
              <a:rPr lang="de-CH" dirty="0">
                <a:solidFill>
                  <a:prstClr val="black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Vorgaben für Verwendung von Kirchensteuern und Berichterstattung gesamtgesellschaftliche Leistungen 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5"/>
          </p:nvPr>
        </p:nvSpPr>
        <p:spPr>
          <a:xfrm>
            <a:off x="934056" y="6505684"/>
            <a:ext cx="6302240" cy="291231"/>
          </a:xfrm>
        </p:spPr>
        <p:txBody>
          <a:bodyPr/>
          <a:lstStyle/>
          <a:p>
            <a:r>
              <a:rPr lang="de-CH">
                <a:latin typeface="Arial Narrow"/>
                <a:ea typeface="Calibri"/>
                <a:cs typeface="Times New Roman"/>
              </a:rPr>
              <a:t>Recht &amp; Governance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172D46B-114C-504A-B2CD-896068C05B68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9403468"/>
      </p:ext>
    </p:extLst>
  </p:cSld>
  <p:clrMapOvr>
    <a:masterClrMapping/>
  </p:clrMapOvr>
</p:sld>
</file>

<file path=ppt/theme/theme1.xml><?xml version="1.0" encoding="utf-8"?>
<a:theme xmlns:a="http://schemas.openxmlformats.org/drawingml/2006/main" name="r&amp;G">
  <a:themeElements>
    <a:clrScheme name="AFSBB">
      <a:dk1>
        <a:srgbClr val="000000"/>
      </a:dk1>
      <a:lt1>
        <a:sysClr val="window" lastClr="FFFFFF"/>
      </a:lt1>
      <a:dk2>
        <a:srgbClr val="14454B"/>
      </a:dk2>
      <a:lt2>
        <a:srgbClr val="FFFFFF"/>
      </a:lt2>
      <a:accent1>
        <a:srgbClr val="14454B"/>
      </a:accent1>
      <a:accent2>
        <a:srgbClr val="77797C"/>
      </a:accent2>
      <a:accent3>
        <a:srgbClr val="77797C"/>
      </a:accent3>
      <a:accent4>
        <a:srgbClr val="77797C"/>
      </a:accent4>
      <a:accent5>
        <a:srgbClr val="77797C"/>
      </a:accent5>
      <a:accent6>
        <a:srgbClr val="77797C"/>
      </a:accent6>
      <a:hlink>
        <a:srgbClr val="000000"/>
      </a:hlink>
      <a:folHlink>
        <a:srgbClr val="000000"/>
      </a:folHlink>
    </a:clrScheme>
    <a:fontScheme name="AFSBB">
      <a:majorFont>
        <a:latin typeface="Corporate S"/>
        <a:ea typeface=""/>
        <a:cs typeface=""/>
      </a:majorFont>
      <a:minorFont>
        <a:latin typeface="Corporate S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6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180975" indent="-180975">
          <a:lnSpc>
            <a:spcPts val="2400"/>
          </a:lnSpc>
          <a:buClr>
            <a:schemeClr val="tx2"/>
          </a:buClr>
          <a:buSzPct val="80000"/>
          <a:buFont typeface="Symbol" pitchFamily="18" charset="2"/>
          <a:buChar char="·"/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PPT_Vorlage[1]">
  <a:themeElements>
    <a:clrScheme name="AFSBB">
      <a:dk1>
        <a:srgbClr val="000000"/>
      </a:dk1>
      <a:lt1>
        <a:sysClr val="window" lastClr="FFFFFF"/>
      </a:lt1>
      <a:dk2>
        <a:srgbClr val="14454B"/>
      </a:dk2>
      <a:lt2>
        <a:srgbClr val="FFFFFF"/>
      </a:lt2>
      <a:accent1>
        <a:srgbClr val="14454B"/>
      </a:accent1>
      <a:accent2>
        <a:srgbClr val="77797C"/>
      </a:accent2>
      <a:accent3>
        <a:srgbClr val="77797C"/>
      </a:accent3>
      <a:accent4>
        <a:srgbClr val="77797C"/>
      </a:accent4>
      <a:accent5>
        <a:srgbClr val="77797C"/>
      </a:accent5>
      <a:accent6>
        <a:srgbClr val="77797C"/>
      </a:accent6>
      <a:hlink>
        <a:srgbClr val="000000"/>
      </a:hlink>
      <a:folHlink>
        <a:srgbClr val="000000"/>
      </a:folHlink>
    </a:clrScheme>
    <a:fontScheme name="AFSBB">
      <a:majorFont>
        <a:latin typeface="Corporate S"/>
        <a:ea typeface=""/>
        <a:cs typeface=""/>
      </a:majorFont>
      <a:minorFont>
        <a:latin typeface="Corporate S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6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180975" indent="-180975">
          <a:lnSpc>
            <a:spcPts val="2400"/>
          </a:lnSpc>
          <a:buClr>
            <a:schemeClr val="tx2"/>
          </a:buClr>
          <a:buSzPct val="80000"/>
          <a:buFont typeface="Symbol" pitchFamily="18" charset="2"/>
          <a:buChar char="·"/>
          <a:defRPr sz="20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recht&amp;governance">
  <a:themeElements>
    <a:clrScheme name="AFSBB">
      <a:dk1>
        <a:srgbClr val="000000"/>
      </a:dk1>
      <a:lt1>
        <a:sysClr val="window" lastClr="FFFFFF"/>
      </a:lt1>
      <a:dk2>
        <a:srgbClr val="14454B"/>
      </a:dk2>
      <a:lt2>
        <a:srgbClr val="FFFFFF"/>
      </a:lt2>
      <a:accent1>
        <a:srgbClr val="14454B"/>
      </a:accent1>
      <a:accent2>
        <a:srgbClr val="77797C"/>
      </a:accent2>
      <a:accent3>
        <a:srgbClr val="77797C"/>
      </a:accent3>
      <a:accent4>
        <a:srgbClr val="77797C"/>
      </a:accent4>
      <a:accent5>
        <a:srgbClr val="77797C"/>
      </a:accent5>
      <a:accent6>
        <a:srgbClr val="77797C"/>
      </a:accent6>
      <a:hlink>
        <a:srgbClr val="000000"/>
      </a:hlink>
      <a:folHlink>
        <a:srgbClr val="000000"/>
      </a:folHlink>
    </a:clrScheme>
    <a:fontScheme name="AFSBB">
      <a:majorFont>
        <a:latin typeface="Corporate S"/>
        <a:ea typeface=""/>
        <a:cs typeface=""/>
      </a:majorFont>
      <a:minorFont>
        <a:latin typeface="Corporate S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6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180975" indent="-180975">
          <a:lnSpc>
            <a:spcPts val="2400"/>
          </a:lnSpc>
          <a:buClr>
            <a:schemeClr val="tx2"/>
          </a:buClr>
          <a:buSzPct val="80000"/>
          <a:buFont typeface="Symbol" pitchFamily="18" charset="2"/>
          <a:buChar char="·"/>
          <a:defRPr sz="2000"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1_PPT_Vorlage[1]">
  <a:themeElements>
    <a:clrScheme name="AFSBB">
      <a:dk1>
        <a:srgbClr val="000000"/>
      </a:dk1>
      <a:lt1>
        <a:sysClr val="window" lastClr="FFFFFF"/>
      </a:lt1>
      <a:dk2>
        <a:srgbClr val="14454B"/>
      </a:dk2>
      <a:lt2>
        <a:srgbClr val="FFFFFF"/>
      </a:lt2>
      <a:accent1>
        <a:srgbClr val="14454B"/>
      </a:accent1>
      <a:accent2>
        <a:srgbClr val="77797C"/>
      </a:accent2>
      <a:accent3>
        <a:srgbClr val="77797C"/>
      </a:accent3>
      <a:accent4>
        <a:srgbClr val="77797C"/>
      </a:accent4>
      <a:accent5>
        <a:srgbClr val="77797C"/>
      </a:accent5>
      <a:accent6>
        <a:srgbClr val="77797C"/>
      </a:accent6>
      <a:hlink>
        <a:srgbClr val="000000"/>
      </a:hlink>
      <a:folHlink>
        <a:srgbClr val="000000"/>
      </a:folHlink>
    </a:clrScheme>
    <a:fontScheme name="AFSBB">
      <a:majorFont>
        <a:latin typeface="Corporate S"/>
        <a:ea typeface=""/>
        <a:cs typeface=""/>
      </a:majorFont>
      <a:minorFont>
        <a:latin typeface="Corporate S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60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180975" indent="-180975">
          <a:lnSpc>
            <a:spcPts val="2400"/>
          </a:lnSpc>
          <a:buClr>
            <a:schemeClr val="tx2"/>
          </a:buClr>
          <a:buSzPct val="80000"/>
          <a:buFont typeface="Symbol" pitchFamily="18" charset="2"/>
          <a:buChar char="·"/>
          <a:defRPr sz="2000" dirty="0" err="1" smtClean="0"/>
        </a:defPPr>
      </a:lstStyle>
    </a:txDef>
  </a:objectDefaults>
  <a:extraClrSchemeLst/>
</a:theme>
</file>

<file path=ppt/theme/theme5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r&amp;G</Template>
  <TotalTime>0</TotalTime>
  <Words>1801</Words>
  <Application>Microsoft Office PowerPoint</Application>
  <PresentationFormat>Bildschirmpräsentation (4:3)</PresentationFormat>
  <Paragraphs>298</Paragraphs>
  <Slides>30</Slides>
  <Notes>30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11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30</vt:i4>
      </vt:variant>
    </vt:vector>
  </HeadingPairs>
  <TitlesOfParts>
    <vt:vector size="45" baseType="lpstr">
      <vt:lpstr>ＭＳ Ｐゴシック</vt:lpstr>
      <vt:lpstr>Arial</vt:lpstr>
      <vt:lpstr>Arial Narrow</vt:lpstr>
      <vt:lpstr>Calibri</vt:lpstr>
      <vt:lpstr>Century Gothic</vt:lpstr>
      <vt:lpstr>Corporate S</vt:lpstr>
      <vt:lpstr>Corporate S Light</vt:lpstr>
      <vt:lpstr>Symbol</vt:lpstr>
      <vt:lpstr>Times New Roman</vt:lpstr>
      <vt:lpstr>Verdana</vt:lpstr>
      <vt:lpstr>Wingdings</vt:lpstr>
      <vt:lpstr>r&amp;G</vt:lpstr>
      <vt:lpstr>PPT_Vorlage[1]</vt:lpstr>
      <vt:lpstr>recht&amp;governance</vt:lpstr>
      <vt:lpstr>1_PPT_Vorlage[1]</vt:lpstr>
      <vt:lpstr>Reformierte Kirchen Bern-Jura-Solothurn Sekretariats-Forum 14. August 2019  Einführung / Übersicht:  Neues Landeskirchengesetz und Kirchgemeinden Datenschutzrecht  Dr. Ueli Friederich, Rechtsanwalt, Bern  </vt:lpstr>
      <vt:lpstr> Neues Landeskirchengesetz und Kirchgemeinden</vt:lpstr>
      <vt:lpstr> Ausgangslage</vt:lpstr>
      <vt:lpstr> Wichtigste Leitsätze für die Totalrevision</vt:lpstr>
      <vt:lpstr> Neue Landeskirchengesetzgebung</vt:lpstr>
      <vt:lpstr> Inhalt Landeskirchengesetz</vt:lpstr>
      <vt:lpstr>Organisation der Kirchgemeinden (Art. 12 LKG) </vt:lpstr>
      <vt:lpstr>Besondere Vorgaben für Kirchgemeinden</vt:lpstr>
      <vt:lpstr>Fazit</vt:lpstr>
      <vt:lpstr>Datenschutzrecht</vt:lpstr>
      <vt:lpstr> Vorgaben Bundes- und Kantonsverfassung</vt:lpstr>
      <vt:lpstr>Grundideen Datenschutz</vt:lpstr>
      <vt:lpstr>Rechtsgrundlagen</vt:lpstr>
      <vt:lpstr>Datenschutz und Öffentlichkeitsprinzip (Beispiele)</vt:lpstr>
      <vt:lpstr>Datenschutz und Kirchgemeinden</vt:lpstr>
      <vt:lpstr>Datenschutzrechtliche Begriffe (Art. 2 KDSG)</vt:lpstr>
      <vt:lpstr>Personendaten (Art. 2 Abs. 1 KDSG)</vt:lpstr>
      <vt:lpstr>Besonders schützenswerte Daten (Art. 3 KDSG)</vt:lpstr>
      <vt:lpstr>Datenschutzrechtliche Grundsätze </vt:lpstr>
      <vt:lpstr> Spontanmeldung</vt:lpstr>
      <vt:lpstr> Bekanntgabe auf Anfrage</vt:lpstr>
      <vt:lpstr>Bekanntgabe besonders schützenswerter Daten</vt:lpstr>
      <vt:lpstr>Besondere Melderechte und -pflichten (Beispiele)</vt:lpstr>
      <vt:lpstr>Sonderregeln im Landeskirchengesetz</vt:lpstr>
      <vt:lpstr>Kirchliche Regelungen (Art. 21 LKG)</vt:lpstr>
      <vt:lpstr>Datenschutzreglement RefBeJuSo</vt:lpstr>
      <vt:lpstr>Inhalt des Datenschutzreglements (Beispiele)</vt:lpstr>
      <vt:lpstr>Umgang mit Datenschutzvorschriften</vt:lpstr>
      <vt:lpstr>Fazit?</vt:lpstr>
      <vt:lpstr>Entscheidungsspielräume (richtig) nützen!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Einwohnergemeinde Belp   Reform der politischen Strukturen   Klausur vom 8. Mai 2014    Inputreferate Dr. Daniel Arn, Rechtsanwalt, Bern</dc:title>
  <dc:creator>sekretariat</dc:creator>
  <cp:lastModifiedBy>Baechler Helga</cp:lastModifiedBy>
  <cp:revision>181</cp:revision>
  <cp:lastPrinted>2019-08-09T08:49:11Z</cp:lastPrinted>
  <dcterms:created xsi:type="dcterms:W3CDTF">2014-05-01T06:40:01Z</dcterms:created>
  <dcterms:modified xsi:type="dcterms:W3CDTF">2019-08-15T11:01:41Z</dcterms:modified>
</cp:coreProperties>
</file>